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drawings/drawing11.xml" ContentType="application/vnd.openxmlformats-officedocument.drawingml.chartshapes+xml"/>
  <Override PartName="/ppt/charts/chart18.xml" ContentType="application/vnd.openxmlformats-officedocument.drawingml.chart+xml"/>
  <Override PartName="/ppt/drawings/drawing1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6"/>
  </p:notes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43" r:id="rId10"/>
    <p:sldId id="418" r:id="rId11"/>
    <p:sldId id="420" r:id="rId12"/>
    <p:sldId id="421" r:id="rId13"/>
    <p:sldId id="422" r:id="rId14"/>
    <p:sldId id="423" r:id="rId15"/>
    <p:sldId id="424" r:id="rId16"/>
    <p:sldId id="425" r:id="rId17"/>
    <p:sldId id="436" r:id="rId18"/>
    <p:sldId id="426" r:id="rId19"/>
    <p:sldId id="428" r:id="rId20"/>
    <p:sldId id="427" r:id="rId21"/>
    <p:sldId id="430" r:id="rId22"/>
    <p:sldId id="431" r:id="rId23"/>
    <p:sldId id="432" r:id="rId24"/>
    <p:sldId id="433" r:id="rId25"/>
    <p:sldId id="449" r:id="rId26"/>
    <p:sldId id="444" r:id="rId27"/>
    <p:sldId id="405" r:id="rId28"/>
    <p:sldId id="383" r:id="rId29"/>
    <p:sldId id="406" r:id="rId30"/>
    <p:sldId id="437" r:id="rId31"/>
    <p:sldId id="445" r:id="rId32"/>
    <p:sldId id="407" r:id="rId33"/>
    <p:sldId id="408" r:id="rId34"/>
    <p:sldId id="438" r:id="rId35"/>
    <p:sldId id="439" r:id="rId36"/>
    <p:sldId id="392" r:id="rId37"/>
    <p:sldId id="393" r:id="rId38"/>
    <p:sldId id="394" r:id="rId39"/>
    <p:sldId id="395" r:id="rId40"/>
    <p:sldId id="446" r:id="rId41"/>
    <p:sldId id="397" r:id="rId42"/>
    <p:sldId id="398" r:id="rId43"/>
    <p:sldId id="399" r:id="rId44"/>
    <p:sldId id="400" r:id="rId4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A7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9931" autoAdjust="0"/>
  </p:normalViewPr>
  <p:slideViewPr>
    <p:cSldViewPr>
      <p:cViewPr>
        <p:scale>
          <a:sx n="100" d="100"/>
          <a:sy n="100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68471128608923"/>
          <c:y val="9.6479144298361116E-3"/>
          <c:w val="0.8223152887139108"/>
          <c:h val="0.5770205244810342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3548A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-6.9444444444444441E-3"/>
                  <c:y val="4.823957214918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61111111111111E-2"/>
                  <c:y val="-6.4319429532241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61111111111111E-2"/>
                  <c:y val="6.4319429532240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222222222222272E-2"/>
                  <c:y val="9.6479144298360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88888888888899E-2"/>
                  <c:y val="-1.607985738306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444444444444445E-2"/>
                  <c:y val="1.286388590644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05555555555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500000000000001E-2"/>
                  <c:y val="1.6079857383060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8055555555555658E-2"/>
                  <c:y val="2.572777181289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8888888888888994E-2"/>
                  <c:y val="-5.9737986101902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1119.8</c:v>
                </c:pt>
                <c:pt idx="2">
                  <c:v>1571.9</c:v>
                </c:pt>
                <c:pt idx="3">
                  <c:v>1971.7</c:v>
                </c:pt>
                <c:pt idx="4">
                  <c:v>1266.4000000000001</c:v>
                </c:pt>
                <c:pt idx="5">
                  <c:v>673.8</c:v>
                </c:pt>
                <c:pt idx="6">
                  <c:v>381.7</c:v>
                </c:pt>
                <c:pt idx="7">
                  <c:v>495.8</c:v>
                </c:pt>
                <c:pt idx="8">
                  <c:v>396.5</c:v>
                </c:pt>
                <c:pt idx="9">
                  <c:v>819.2</c:v>
                </c:pt>
                <c:pt idx="10">
                  <c:v>832.9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38086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-2.0833333333333332E-2"/>
                  <c:y val="-6.4319429532241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166666666666667E-2"/>
                  <c:y val="-3.8591657719344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728E-2"/>
                  <c:y val="-1.286388590644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277777777777777E-2"/>
                  <c:y val="1.286388590644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8333333333334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3333333333333332E-3"/>
                  <c:y val="6.4319429532240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88888888888787E-3"/>
                  <c:y val="1.9295828859672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5555555555556572E-3"/>
                  <c:y val="-9.522239464432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388888888888787E-3"/>
                  <c:y val="-2.275732803882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1">
                  <c:v>1833.5</c:v>
                </c:pt>
                <c:pt idx="2">
                  <c:v>1853.5</c:v>
                </c:pt>
                <c:pt idx="3">
                  <c:v>2659.5</c:v>
                </c:pt>
                <c:pt idx="4">
                  <c:v>2171</c:v>
                </c:pt>
                <c:pt idx="5">
                  <c:v>4179.6000000000004</c:v>
                </c:pt>
                <c:pt idx="6">
                  <c:v>902.9</c:v>
                </c:pt>
                <c:pt idx="7">
                  <c:v>1360.6</c:v>
                </c:pt>
                <c:pt idx="8">
                  <c:v>1045.2</c:v>
                </c:pt>
                <c:pt idx="9">
                  <c:v>728.8</c:v>
                </c:pt>
                <c:pt idx="10">
                  <c:v>1154.9000000000001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 2016 г</c:v>
                </c:pt>
              </c:strCache>
            </c:strRef>
          </c:tx>
          <c:invertIfNegative val="1"/>
          <c:dLbls>
            <c:dLbl>
              <c:idx val="2"/>
              <c:layout>
                <c:manualLayout>
                  <c:x val="9.7222222222222224E-3"/>
                  <c:y val="-3.2159714766120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055555555555505E-2"/>
                  <c:y val="9.6479144298361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222222222222224E-3"/>
                  <c:y val="-3.85916577193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555555555555555E-2"/>
                  <c:y val="3.9585655357290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5555555555555558E-3"/>
                  <c:y val="-9.102931215528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5"/>
                  <c:y val="-8.2495314140722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1199.7</c:v>
                </c:pt>
                <c:pt idx="1">
                  <c:v>1311.7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91552"/>
        <c:axId val="54393088"/>
      </c:barChart>
      <c:catAx>
        <c:axId val="5439155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54393088"/>
        <c:crosses val="autoZero"/>
        <c:auto val="1"/>
        <c:lblAlgn val="ctr"/>
        <c:lblOffset val="100"/>
        <c:tickMarkSkip val="1"/>
        <c:noMultiLvlLbl val="1"/>
      </c:catAx>
      <c:valAx>
        <c:axId val="54393088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54391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</a:ln>
          <a:effectLst/>
        </c:spPr>
        <c:txPr>
          <a:bodyPr rot="0" spcFirstLastPara="0" vertOverflow="ellipsis" horzOverflow="overflow" vert="horz" wrap="square" anchor="ctr" anchorCtr="1"/>
          <a:lstStyle/>
          <a:p>
            <a:pPr rtl="0">
              <a:defRPr lang="zh-CN" sz="13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777777777777727E-3"/>
                  <c:y val="-5.636816915776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3F-4DB4-B7AC-759C21F6EB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7178E-3"/>
                  <c:y val="-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5.6</c:v>
                </c:pt>
                <c:pt idx="1">
                  <c:v>7.2</c:v>
                </c:pt>
                <c:pt idx="2">
                  <c:v>0.7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3F-4DB4-B7AC-759C21F6EB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73F-4DB4-B7AC-759C21F6EB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8888888888838E-3"/>
                  <c:y val="-3.011183039282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5.3</c:v>
                </c:pt>
                <c:pt idx="1">
                  <c:v>5.8</c:v>
                </c:pt>
                <c:pt idx="2">
                  <c:v>1.8</c:v>
                </c:pt>
                <c:pt idx="3">
                  <c:v>6.9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3F-4DB4-B7AC-759C21F6EB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абс.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абс.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34</c:v>
                </c:pt>
                <c:pt idx="1">
                  <c:v>30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32352"/>
        <c:axId val="111354624"/>
      </c:barChart>
      <c:catAx>
        <c:axId val="11133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354624"/>
        <c:crosses val="autoZero"/>
        <c:auto val="1"/>
        <c:lblAlgn val="ctr"/>
        <c:lblOffset val="100"/>
        <c:noMultiLvlLbl val="0"/>
      </c:catAx>
      <c:valAx>
        <c:axId val="1113546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332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992973126363004E-2"/>
          <c:y val="0.1814808982210557"/>
          <c:w val="0.87259127331904618"/>
          <c:h val="0.43491601049868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339</c:v>
                </c:pt>
                <c:pt idx="1">
                  <c:v>198</c:v>
                </c:pt>
                <c:pt idx="2">
                  <c:v>66</c:v>
                </c:pt>
                <c:pt idx="3">
                  <c:v>12</c:v>
                </c:pt>
                <c:pt idx="4">
                  <c:v>6</c:v>
                </c:pt>
                <c:pt idx="5">
                  <c:v>0</c:v>
                </c:pt>
                <c:pt idx="6">
                  <c:v>10</c:v>
                </c:pt>
                <c:pt idx="7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3D-4CF8-85C5-6536F877C7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397</c:v>
                </c:pt>
                <c:pt idx="1">
                  <c:v>280</c:v>
                </c:pt>
                <c:pt idx="2">
                  <c:v>41</c:v>
                </c:pt>
                <c:pt idx="3">
                  <c:v>23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  <c:pt idx="7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3D-4CF8-85C5-6536F877C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29504"/>
        <c:axId val="107835392"/>
      </c:barChart>
      <c:catAx>
        <c:axId val="10782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7835392"/>
        <c:crosses val="autoZero"/>
        <c:auto val="1"/>
        <c:lblAlgn val="ctr"/>
        <c:lblOffset val="100"/>
        <c:noMultiLvlLbl val="0"/>
      </c:catAx>
      <c:valAx>
        <c:axId val="1078353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78295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+mn-lt"/>
                <a:cs typeface="Times New Roman" pitchFamily="18" charset="0"/>
              </a:defRPr>
            </a:pPr>
            <a:endParaRPr lang="ru-RU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903607300107519E-2"/>
          <c:y val="7.4971949856465103E-2"/>
          <c:w val="0.91009639269989306"/>
          <c:h val="0.61982285005046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показатель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11.5</c:v>
                </c:pt>
                <c:pt idx="1">
                  <c:v>12.6</c:v>
                </c:pt>
                <c:pt idx="2">
                  <c:v>6.1</c:v>
                </c:pt>
                <c:pt idx="3">
                  <c:v>25</c:v>
                </c:pt>
                <c:pt idx="4">
                  <c:v>33.299999999999997</c:v>
                </c:pt>
                <c:pt idx="5">
                  <c:v>0</c:v>
                </c:pt>
                <c:pt idx="6">
                  <c:v>40</c:v>
                </c:pt>
                <c:pt idx="7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F1-4BC8-9872-12B94F1887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показатель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15.6</c:v>
                </c:pt>
                <c:pt idx="1">
                  <c:v>16.100000000000001</c:v>
                </c:pt>
                <c:pt idx="2">
                  <c:v>14.6</c:v>
                </c:pt>
                <c:pt idx="3">
                  <c:v>43.5</c:v>
                </c:pt>
                <c:pt idx="4">
                  <c:v>0</c:v>
                </c:pt>
                <c:pt idx="5">
                  <c:v>0</c:v>
                </c:pt>
                <c:pt idx="6">
                  <c:v>16.600000000000001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F1-4BC8-9872-12B94F1887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абс.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39</c:v>
                </c:pt>
                <c:pt idx="1">
                  <c:v>25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F1-4BC8-9872-12B94F1887A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абс.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62</c:v>
                </c:pt>
                <c:pt idx="1">
                  <c:v>45</c:v>
                </c:pt>
                <c:pt idx="2">
                  <c:v>6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F1-4BC8-9872-12B94F188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97216"/>
        <c:axId val="107898752"/>
      </c:barChart>
      <c:catAx>
        <c:axId val="10789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7898752"/>
        <c:crosses val="autoZero"/>
        <c:auto val="1"/>
        <c:lblAlgn val="ctr"/>
        <c:lblOffset val="100"/>
        <c:noMultiLvlLbl val="0"/>
      </c:catAx>
      <c:valAx>
        <c:axId val="107898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789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+mn-lt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6466618276483E-2"/>
          <c:y val="0.10195713087568145"/>
          <c:w val="0.8906254943453169"/>
          <c:h val="0.57049805097022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Область </c:v>
                </c:pt>
                <c:pt idx="1">
                  <c:v>АГП 1</c:v>
                </c:pt>
                <c:pt idx="2">
                  <c:v>АГП 2</c:v>
                </c:pt>
                <c:pt idx="3">
                  <c:v>ЖГП 1</c:v>
                </c:pt>
                <c:pt idx="4">
                  <c:v>ЖГП 2</c:v>
                </c:pt>
                <c:pt idx="5">
                  <c:v>Бейнеу</c:v>
                </c:pt>
                <c:pt idx="6">
                  <c:v>Боранкуль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773.5</c:v>
                </c:pt>
                <c:pt idx="1">
                  <c:v>1717.6470588235295</c:v>
                </c:pt>
                <c:pt idx="2">
                  <c:v>660.52151624192834</c:v>
                </c:pt>
                <c:pt idx="3">
                  <c:v>711.69056411943245</c:v>
                </c:pt>
                <c:pt idx="4">
                  <c:v>694.85653031144125</c:v>
                </c:pt>
                <c:pt idx="5">
                  <c:v>16.041708441949069</c:v>
                </c:pt>
                <c:pt idx="6">
                  <c:v>28.624588521540002</c:v>
                </c:pt>
                <c:pt idx="7">
                  <c:v>211.50592216582064</c:v>
                </c:pt>
                <c:pt idx="8">
                  <c:v>673.00079176563736</c:v>
                </c:pt>
                <c:pt idx="9">
                  <c:v>244.98742827670685</c:v>
                </c:pt>
                <c:pt idx="10">
                  <c:v>683.61171629145485</c:v>
                </c:pt>
                <c:pt idx="11">
                  <c:v>536.2644049747081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Область </c:v>
                </c:pt>
                <c:pt idx="1">
                  <c:v>АГП 1</c:v>
                </c:pt>
                <c:pt idx="2">
                  <c:v>АГП 2</c:v>
                </c:pt>
                <c:pt idx="3">
                  <c:v>ЖГП 1</c:v>
                </c:pt>
                <c:pt idx="4">
                  <c:v>ЖГП 2</c:v>
                </c:pt>
                <c:pt idx="5">
                  <c:v>Бейнеу</c:v>
                </c:pt>
                <c:pt idx="6">
                  <c:v>Боранкуль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1464</c:v>
                </c:pt>
                <c:pt idx="1">
                  <c:v>2479.3832433448842</c:v>
                </c:pt>
                <c:pt idx="2">
                  <c:v>1679.1550903188991</c:v>
                </c:pt>
                <c:pt idx="3">
                  <c:v>1427.1572347797394</c:v>
                </c:pt>
                <c:pt idx="4">
                  <c:v>1004.2727239528174</c:v>
                </c:pt>
                <c:pt idx="5">
                  <c:v>1313.2679517529027</c:v>
                </c:pt>
                <c:pt idx="6">
                  <c:v>242.06179695286914</c:v>
                </c:pt>
                <c:pt idx="7">
                  <c:v>793.59958707013357</c:v>
                </c:pt>
                <c:pt idx="8">
                  <c:v>939.79766709049704</c:v>
                </c:pt>
                <c:pt idx="9">
                  <c:v>314.17195470946871</c:v>
                </c:pt>
                <c:pt idx="10">
                  <c:v>1353.807800841369</c:v>
                </c:pt>
                <c:pt idx="11">
                  <c:v>648.4753542934169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19328"/>
        <c:axId val="111837952"/>
      </c:barChart>
      <c:catAx>
        <c:axId val="101219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837952"/>
        <c:crosses val="autoZero"/>
        <c:auto val="1"/>
        <c:lblAlgn val="ctr"/>
        <c:lblOffset val="100"/>
        <c:noMultiLvlLbl val="0"/>
      </c:catAx>
      <c:valAx>
        <c:axId val="11183795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012193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ДТП</c:v>
                </c:pt>
                <c:pt idx="1">
                  <c:v>пострадавшие</c:v>
                </c:pt>
                <c:pt idx="2">
                  <c:v>госпиталированные</c:v>
                </c:pt>
                <c:pt idx="3">
                  <c:v>умерли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263</c:v>
                </c:pt>
                <c:pt idx="1">
                  <c:v>391</c:v>
                </c:pt>
                <c:pt idx="2">
                  <c:v>309</c:v>
                </c:pt>
                <c:pt idx="3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ДТП</c:v>
                </c:pt>
                <c:pt idx="1">
                  <c:v>пострадавшие</c:v>
                </c:pt>
                <c:pt idx="2">
                  <c:v>госпиталированные</c:v>
                </c:pt>
                <c:pt idx="3">
                  <c:v>умерли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229</c:v>
                </c:pt>
                <c:pt idx="1">
                  <c:v>339</c:v>
                </c:pt>
                <c:pt idx="2">
                  <c:v>277</c:v>
                </c:pt>
                <c:pt idx="3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30944"/>
        <c:axId val="101332480"/>
      </c:barChart>
      <c:catAx>
        <c:axId val="10133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1332480"/>
        <c:crosses val="autoZero"/>
        <c:auto val="1"/>
        <c:lblAlgn val="ctr"/>
        <c:lblOffset val="100"/>
        <c:noMultiLvlLbl val="0"/>
      </c:catAx>
      <c:valAx>
        <c:axId val="10133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1330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/>
          </c:spP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52,13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49,09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2010г</c:v>
                </c:pt>
                <c:pt idx="1">
                  <c:v>2011г</c:v>
                </c:pt>
                <c:pt idx="2">
                  <c:v>2012г</c:v>
                </c:pt>
                <c:pt idx="3">
                  <c:v>2013г</c:v>
                </c:pt>
                <c:pt idx="4">
                  <c:v>2014г</c:v>
                </c:pt>
                <c:pt idx="5">
                  <c:v>2015г</c:v>
                </c:pt>
                <c:pt idx="6">
                  <c:v>8 мес.2015</c:v>
                </c:pt>
                <c:pt idx="7">
                  <c:v>8 мес.2016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56.1</c:v>
                </c:pt>
                <c:pt idx="1">
                  <c:v>55.2</c:v>
                </c:pt>
                <c:pt idx="2">
                  <c:v>51.91</c:v>
                </c:pt>
                <c:pt idx="3">
                  <c:v>63.19</c:v>
                </c:pt>
                <c:pt idx="4">
                  <c:v>52.08</c:v>
                </c:pt>
                <c:pt idx="5">
                  <c:v>52.08</c:v>
                </c:pt>
                <c:pt idx="6">
                  <c:v>52.13</c:v>
                </c:pt>
                <c:pt idx="7">
                  <c:v>49.09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93536"/>
        <c:axId val="117795072"/>
      </c:lineChart>
      <c:catAx>
        <c:axId val="1177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795072"/>
        <c:crosses val="autoZero"/>
        <c:auto val="1"/>
        <c:lblAlgn val="ctr"/>
        <c:lblOffset val="100"/>
        <c:noMultiLvlLbl val="0"/>
      </c:catAx>
      <c:valAx>
        <c:axId val="1177950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1779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57666229221348"/>
          <c:y val="9.6094150914448659E-2"/>
          <c:w val="0.25884667541557305"/>
          <c:h val="0.782616084985266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explosion val="2"/>
          </c:dPt>
          <c:dPt>
            <c:idx val="1"/>
            <c:bubble3D val="0"/>
            <c:explosion val="1"/>
          </c:dPt>
          <c:dPt>
            <c:idx val="2"/>
            <c:bubble3D val="0"/>
            <c:explosion val="0"/>
          </c:dPt>
          <c:dPt>
            <c:idx val="3"/>
            <c:bubble3D val="0"/>
            <c:explosion val="4"/>
          </c:dPt>
          <c:dLbls>
            <c:dLbl>
              <c:idx val="0"/>
              <c:layout>
                <c:manualLayout>
                  <c:x val="8.3958880139982546E-3"/>
                  <c:y val="-8.136992715095138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транспортные несчастные </a:t>
                    </a:r>
                    <a:r>
                      <a:rPr lang="ru-RU" dirty="0" smtClean="0"/>
                      <a:t>случаи 17,1%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от </a:t>
                    </a:r>
                    <a:r>
                      <a:rPr lang="ru-RU" dirty="0" smtClean="0"/>
                      <a:t>самоубийств 17,4%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444638864586376E-2"/>
                  <c:y val="3.53681636372193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 </a:t>
                    </a:r>
                    <a:r>
                      <a:rPr lang="ru-RU" dirty="0" smtClean="0"/>
                      <a:t>убийств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от несчастных случаев, травм и </a:t>
                    </a:r>
                    <a:r>
                      <a:rPr lang="ru-RU" smtClean="0"/>
                      <a:t>отравлений 62,4%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3011264216972881E-2"/>
                  <c:y val="-3.77239053876489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транспортные несчастные случаи</c:v>
                </c:pt>
                <c:pt idx="1">
                  <c:v>от самоубийств</c:v>
                </c:pt>
                <c:pt idx="2">
                  <c:v>от убийств</c:v>
                </c:pt>
                <c:pt idx="3">
                  <c:v>от несчастных случаев, травм и отравлений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17.11</c:v>
                </c:pt>
                <c:pt idx="1">
                  <c:v>17.41</c:v>
                </c:pt>
                <c:pt idx="2">
                  <c:v>3</c:v>
                </c:pt>
                <c:pt idx="3">
                  <c:v>62.4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40821801082484E-2"/>
          <c:y val="2.337838752814124E-2"/>
          <c:w val="0.90923175484827923"/>
          <c:h val="0.64230792017197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7"/>
              <c:layout>
                <c:manualLayout>
                  <c:x val="-9.2574839354767034E-3"/>
                  <c:y val="5.66438945578551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9238476953907815E-2"/>
                  <c:y val="-3.0483581385333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199.3</c:v>
                </c:pt>
                <c:pt idx="1">
                  <c:v>112.5</c:v>
                </c:pt>
                <c:pt idx="2">
                  <c:v>172.5</c:v>
                </c:pt>
                <c:pt idx="3">
                  <c:v>184.5</c:v>
                </c:pt>
                <c:pt idx="4">
                  <c:v>92.4</c:v>
                </c:pt>
                <c:pt idx="5">
                  <c:v>42.3</c:v>
                </c:pt>
                <c:pt idx="6">
                  <c:v>83.8</c:v>
                </c:pt>
                <c:pt idx="7">
                  <c:v>132.5</c:v>
                </c:pt>
                <c:pt idx="8">
                  <c:v>107.4</c:v>
                </c:pt>
                <c:pt idx="9">
                  <c:v>88.4</c:v>
                </c:pt>
                <c:pt idx="10">
                  <c:v>95.1</c:v>
                </c:pt>
                <c:pt idx="11">
                  <c:v>129.69999999999999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3513878337666005E-2"/>
                  <c:y val="-2.9893100389975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226556564937127E-2"/>
                  <c:y val="-5.7422560283999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032064128256513E-3"/>
                  <c:y val="-2.1773986703809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6961739610412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8437019542631359E-2"/>
                  <c:y val="-1.1957240155990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044260941561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202.3</c:v>
                </c:pt>
                <c:pt idx="1">
                  <c:v>135</c:v>
                </c:pt>
                <c:pt idx="2">
                  <c:v>213.1</c:v>
                </c:pt>
                <c:pt idx="3">
                  <c:v>145.1</c:v>
                </c:pt>
                <c:pt idx="4">
                  <c:v>124.5</c:v>
                </c:pt>
                <c:pt idx="5">
                  <c:v>107.3</c:v>
                </c:pt>
                <c:pt idx="6">
                  <c:v>84.7</c:v>
                </c:pt>
                <c:pt idx="7">
                  <c:v>125.5</c:v>
                </c:pt>
                <c:pt idx="8">
                  <c:v>97.8</c:v>
                </c:pt>
                <c:pt idx="9">
                  <c:v>103.6</c:v>
                </c:pt>
                <c:pt idx="10">
                  <c:v>116.1</c:v>
                </c:pt>
                <c:pt idx="11">
                  <c:v>139.1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704512"/>
        <c:axId val="128706048"/>
      </c:barChart>
      <c:catAx>
        <c:axId val="12870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crossAx val="128706048"/>
        <c:crosses val="autoZero"/>
        <c:auto val="1"/>
        <c:lblAlgn val="ctr"/>
        <c:lblOffset val="100"/>
        <c:noMultiLvlLbl val="0"/>
      </c:catAx>
      <c:valAx>
        <c:axId val="1287060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8704512"/>
        <c:crosses val="autoZero"/>
        <c:crossBetween val="between"/>
      </c:valAx>
      <c:spPr>
        <a:solidFill>
          <a:schemeClr val="bg2"/>
        </a:solidFill>
      </c:spPr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1084641302175"/>
          <c:y val="3.5143219147569814E-2"/>
          <c:w val="0.88025306627727662"/>
          <c:h val="0.63284477023031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6"/>
              <c:layout>
                <c:manualLayout>
                  <c:x val="-1.4456499368922578E-3"/>
                  <c:y val="9.9013689836931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565199495138168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1565199495138062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86.2</c:v>
                </c:pt>
                <c:pt idx="1">
                  <c:v>58.7</c:v>
                </c:pt>
                <c:pt idx="2">
                  <c:v>88.7</c:v>
                </c:pt>
                <c:pt idx="3">
                  <c:v>105.7</c:v>
                </c:pt>
                <c:pt idx="4">
                  <c:v>50.9</c:v>
                </c:pt>
                <c:pt idx="5">
                  <c:v>31.1</c:v>
                </c:pt>
                <c:pt idx="6">
                  <c:v>26.5</c:v>
                </c:pt>
                <c:pt idx="7">
                  <c:v>88.4</c:v>
                </c:pt>
                <c:pt idx="8">
                  <c:v>64.5</c:v>
                </c:pt>
                <c:pt idx="9">
                  <c:v>49.9</c:v>
                </c:pt>
                <c:pt idx="10">
                  <c:v>45.3</c:v>
                </c:pt>
                <c:pt idx="11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1.770799310224867E-2"/>
                  <c:y val="-5.87803085966201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659325285956782E-2"/>
                  <c:y val="-2.9390154298310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010849432030321E-2"/>
                  <c:y val="-2.2484538754953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369498106767736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329662642978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933968509621049E-3"/>
                  <c:y val="-1.9862199868564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825997475690312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1684749053383866E-2"/>
                  <c:y val="-9.2825943316239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3489261675581266E-3"/>
                  <c:y val="-3.4675996452371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2282496844612897E-3"/>
                  <c:y val="-1.5677270426742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84.2</c:v>
                </c:pt>
                <c:pt idx="1">
                  <c:v>58.9</c:v>
                </c:pt>
                <c:pt idx="2">
                  <c:v>77.5</c:v>
                </c:pt>
                <c:pt idx="3">
                  <c:v>47.6</c:v>
                </c:pt>
                <c:pt idx="4">
                  <c:v>74.400000000000006</c:v>
                </c:pt>
                <c:pt idx="5">
                  <c:v>34.200000000000003</c:v>
                </c:pt>
                <c:pt idx="6">
                  <c:v>57.8</c:v>
                </c:pt>
                <c:pt idx="7">
                  <c:v>87.5</c:v>
                </c:pt>
                <c:pt idx="8">
                  <c:v>90.8</c:v>
                </c:pt>
                <c:pt idx="9">
                  <c:v>58.9</c:v>
                </c:pt>
                <c:pt idx="10">
                  <c:v>47.9</c:v>
                </c:pt>
                <c:pt idx="11">
                  <c:v>64.599999999999994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4172160"/>
        <c:axId val="124173696"/>
      </c:barChart>
      <c:catAx>
        <c:axId val="12417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124173696"/>
        <c:crosses val="autoZero"/>
        <c:auto val="1"/>
        <c:lblAlgn val="ctr"/>
        <c:lblOffset val="100"/>
        <c:noMultiLvlLbl val="0"/>
      </c:catAx>
      <c:valAx>
        <c:axId val="1241736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4172160"/>
        <c:crosses val="autoZero"/>
        <c:crossBetween val="between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85201837773944966"/>
          <c:y val="0.88991686108950863"/>
          <c:w val="0.14753142182744722"/>
          <c:h val="0.10972237652606501"/>
        </c:manualLayout>
      </c:layout>
      <c:overlay val="0"/>
      <c:spPr>
        <a:ln w="12700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2545633027581"/>
          <c:y val="0.15356929467664382"/>
          <c:w val="0.86687454366972416"/>
          <c:h val="0.5256540486266855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3548A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-2.3985808045100011E-2"/>
                  <c:y val="-3.0282129146144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574878160094104E-2"/>
                  <c:y val="1.6033572027350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753018390082342E-2"/>
                  <c:y val="1.4032043146507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287439080047052E-2"/>
                  <c:y val="9.354695431004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3862317240141153E-2"/>
                  <c:y val="3.274143400851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862317240141153E-2"/>
                  <c:y val="4.6773477155023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0546494250294071E-3"/>
                  <c:y val="-7.0160215732535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1">
                  <c:v>48.2</c:v>
                </c:pt>
                <c:pt idx="2">
                  <c:v>46.2</c:v>
                </c:pt>
                <c:pt idx="3">
                  <c:v>45.3</c:v>
                </c:pt>
                <c:pt idx="4">
                  <c:v>49.3</c:v>
                </c:pt>
                <c:pt idx="5">
                  <c:v>44</c:v>
                </c:pt>
                <c:pt idx="6">
                  <c:v>58</c:v>
                </c:pt>
                <c:pt idx="7">
                  <c:v>65.900000000000006</c:v>
                </c:pt>
                <c:pt idx="8">
                  <c:v>90.3</c:v>
                </c:pt>
                <c:pt idx="9">
                  <c:v>35.799999999999997</c:v>
                </c:pt>
                <c:pt idx="10">
                  <c:v>30.4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38086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5.6437195400235E-3"/>
                  <c:y val="-9.6288941146457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218597700117629E-2"/>
                  <c:y val="-3.2741434008516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753018390082342E-2"/>
                  <c:y val="6.4134288109401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9311586200705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396737930105866E-2"/>
                  <c:y val="7.0160215732535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5396737930105866E-2"/>
                  <c:y val="9.354695431004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698368965052933E-2"/>
                  <c:y val="9.354695431004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1163948275088221E-2"/>
                  <c:y val="-9.354695431004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5520228735064593E-2"/>
                  <c:y val="4.677347715502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15266794620602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1">
                  <c:v>32.680907521161295</c:v>
                </c:pt>
                <c:pt idx="2">
                  <c:v>47.5</c:v>
                </c:pt>
                <c:pt idx="3">
                  <c:v>31.8</c:v>
                </c:pt>
                <c:pt idx="4">
                  <c:v>19.2</c:v>
                </c:pt>
                <c:pt idx="5">
                  <c:v>16.399999999999999</c:v>
                </c:pt>
                <c:pt idx="6">
                  <c:v>51.5</c:v>
                </c:pt>
                <c:pt idx="7">
                  <c:v>26.8</c:v>
                </c:pt>
                <c:pt idx="8">
                  <c:v>34.200000000000003</c:v>
                </c:pt>
                <c:pt idx="9">
                  <c:v>30.3</c:v>
                </c:pt>
                <c:pt idx="10">
                  <c:v>18.2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6мес 2016</c:v>
                </c:pt>
              </c:strCache>
            </c:strRef>
          </c:tx>
          <c:invertIfNegative val="1"/>
          <c:dLbls>
            <c:dLbl>
              <c:idx val="1"/>
              <c:layout>
                <c:manualLayout>
                  <c:x val="8.4655793100352379E-3"/>
                  <c:y val="-6.5321960111428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109298850058814E-2"/>
                  <c:y val="3.5080107866267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90.8</c:v>
                </c:pt>
                <c:pt idx="1">
                  <c:v>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782208"/>
        <c:axId val="52783744"/>
      </c:barChart>
      <c:catAx>
        <c:axId val="52782208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52783744"/>
        <c:crosses val="autoZero"/>
        <c:auto val="1"/>
        <c:lblAlgn val="ctr"/>
        <c:lblOffset val="100"/>
        <c:tickMarkSkip val="1"/>
        <c:noMultiLvlLbl val="1"/>
      </c:catAx>
      <c:valAx>
        <c:axId val="52783744"/>
        <c:scaling>
          <c:orientation val="minMax"/>
        </c:scaling>
        <c:delete val="1"/>
        <c:axPos val="l"/>
        <c:numFmt formatCode="0.0" sourceLinked="1"/>
        <c:majorTickMark val="cross"/>
        <c:minorTickMark val="cross"/>
        <c:tickLblPos val="nextTo"/>
        <c:crossAx val="52782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</a:ln>
          <a:effectLst/>
        </c:spPr>
        <c:txPr>
          <a:bodyPr rot="0" spcFirstLastPara="0" vertOverflow="ellipsis" horzOverflow="overflow" vert="horz" wrap="square" anchor="ctr" anchorCtr="1"/>
          <a:lstStyle/>
          <a:p>
            <a:pPr rtl="0">
              <a:defRPr lang="zh-CN" sz="13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56025809273841"/>
          <c:y val="0"/>
          <c:w val="0.86362806613592313"/>
          <c:h val="0.6461628137414161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3548A"/>
            </a:solidFill>
            <a:ln>
              <a:noFill/>
            </a:ln>
            <a:effectLst/>
          </c:spPr>
          <c:invertIfNegative val="1"/>
          <c:dLbls>
            <c:dLbl>
              <c:idx val="0"/>
              <c:layout>
                <c:manualLayout>
                  <c:x val="-1.9444444444444445E-2"/>
                  <c:y val="1.104493811355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33333333333835E-3"/>
                  <c:y val="1.104493811355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500000000000001E-2"/>
                  <c:y val="7.3632920757062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8888888888E-2"/>
                  <c:y val="7.3632920757062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2.2089876227118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111111111111112E-2"/>
                  <c:y val="1.104493811355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111111111111112E-2"/>
                  <c:y val="3.6816460378531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111111111111212E-2"/>
                  <c:y val="1.472658415141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111111111111212E-2"/>
                  <c:y val="7.3632920757062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Область</c:v>
                </c:pt>
                <c:pt idx="1">
                  <c:v>АГП 1</c:v>
                </c:pt>
                <c:pt idx="2">
                  <c:v>АГП 2</c:v>
                </c:pt>
                <c:pt idx="3">
                  <c:v>ЖГП 1</c:v>
                </c:pt>
                <c:pt idx="4">
                  <c:v>ЖГП 2</c:v>
                </c:pt>
                <c:pt idx="5">
                  <c:v>Бейнеу</c:v>
                </c:pt>
                <c:pt idx="6">
                  <c:v>Каракия</c:v>
                </c:pt>
                <c:pt idx="7">
                  <c:v>Мангистау</c:v>
                </c:pt>
                <c:pt idx="8">
                  <c:v>Мунайлы</c:v>
                </c:pt>
                <c:pt idx="9">
                  <c:v>Тупкараган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8.8000000000000007</c:v>
                </c:pt>
                <c:pt idx="1">
                  <c:v>15</c:v>
                </c:pt>
                <c:pt idx="2">
                  <c:v>2.7</c:v>
                </c:pt>
                <c:pt idx="3">
                  <c:v>26.8</c:v>
                </c:pt>
                <c:pt idx="4">
                  <c:v>0</c:v>
                </c:pt>
                <c:pt idx="5">
                  <c:v>3</c:v>
                </c:pt>
                <c:pt idx="6">
                  <c:v>5.5</c:v>
                </c:pt>
                <c:pt idx="7">
                  <c:v>5.4</c:v>
                </c:pt>
                <c:pt idx="8">
                  <c:v>8.1</c:v>
                </c:pt>
                <c:pt idx="9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38086"/>
            </a:solidFill>
            <a:ln>
              <a:noFill/>
            </a:ln>
            <a:effectLst/>
          </c:spPr>
          <c:invertIfNegative val="1"/>
          <c:dLbls>
            <c:dLbl>
              <c:idx val="0"/>
              <c:layout>
                <c:manualLayout>
                  <c:x val="-6.9444444444444441E-3"/>
                  <c:y val="-3.37480321535063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666666666666666E-2"/>
                  <c:y val="-2.9453168302824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925337632079971E-17"/>
                  <c:y val="1.1044938113559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444444444444445E-2"/>
                  <c:y val="-6.74960643070126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277777777777777E-2"/>
                  <c:y val="1.1044938113559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7222222222222224E-3"/>
                  <c:y val="-7.3632920757062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666666666666666E-2"/>
                  <c:y val="-1.472658415141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66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Область</c:v>
                </c:pt>
                <c:pt idx="1">
                  <c:v>АГП 1</c:v>
                </c:pt>
                <c:pt idx="2">
                  <c:v>АГП 2</c:v>
                </c:pt>
                <c:pt idx="3">
                  <c:v>ЖГП 1</c:v>
                </c:pt>
                <c:pt idx="4">
                  <c:v>ЖГП 2</c:v>
                </c:pt>
                <c:pt idx="5">
                  <c:v>Бейнеу</c:v>
                </c:pt>
                <c:pt idx="6">
                  <c:v>Каракия</c:v>
                </c:pt>
                <c:pt idx="7">
                  <c:v>Мангистау</c:v>
                </c:pt>
                <c:pt idx="8">
                  <c:v>Мунайлы</c:v>
                </c:pt>
                <c:pt idx="9">
                  <c:v>Тупкараган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28.8</c:v>
                </c:pt>
                <c:pt idx="1">
                  <c:v>68.099999999999994</c:v>
                </c:pt>
                <c:pt idx="2">
                  <c:v>13.3</c:v>
                </c:pt>
                <c:pt idx="3">
                  <c:v>46.4</c:v>
                </c:pt>
                <c:pt idx="4">
                  <c:v>15.3</c:v>
                </c:pt>
                <c:pt idx="5">
                  <c:v>14.5</c:v>
                </c:pt>
                <c:pt idx="6">
                  <c:v>5.3</c:v>
                </c:pt>
                <c:pt idx="7">
                  <c:v>10.7</c:v>
                </c:pt>
                <c:pt idx="8">
                  <c:v>15</c:v>
                </c:pt>
                <c:pt idx="9">
                  <c:v>19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91104"/>
        <c:axId val="52992640"/>
      </c:barChart>
      <c:catAx>
        <c:axId val="5299110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52992640"/>
        <c:crosses val="autoZero"/>
        <c:auto val="1"/>
        <c:lblAlgn val="ctr"/>
        <c:lblOffset val="100"/>
        <c:tickMarkSkip val="1"/>
        <c:noMultiLvlLbl val="1"/>
      </c:catAx>
      <c:valAx>
        <c:axId val="5299264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52991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</a:ln>
          <a:effectLst/>
        </c:spPr>
        <c:txPr>
          <a:bodyPr rot="0" spcFirstLastPara="0" vertOverflow="ellipsis" horzOverflow="overflow" vert="horz" wrap="square" anchor="ctr" anchorCtr="1"/>
          <a:lstStyle/>
          <a:p>
            <a:pPr rtl="0">
              <a:defRPr lang="zh-CN" sz="13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3955477787499"/>
          <c:y val="0"/>
          <c:w val="0.82780357286408102"/>
          <c:h val="0.6991187487104608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3548A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-2.0061728395061755E-2"/>
                  <c:y val="-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58370848008886E-17"/>
                  <c:y val="2.383368814876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383368814876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345679012345793E-2"/>
                  <c:y val="1.4300212889258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1604938271604937E-2"/>
                  <c:y val="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8.3000000000000007</c:v>
                </c:pt>
                <c:pt idx="2">
                  <c:v>11.2</c:v>
                </c:pt>
                <c:pt idx="3">
                  <c:v>6.8</c:v>
                </c:pt>
                <c:pt idx="4">
                  <c:v>4.9000000000000004</c:v>
                </c:pt>
                <c:pt idx="5">
                  <c:v>6.2</c:v>
                </c:pt>
                <c:pt idx="6">
                  <c:v>3</c:v>
                </c:pt>
                <c:pt idx="7">
                  <c:v>11</c:v>
                </c:pt>
                <c:pt idx="8">
                  <c:v>16.3</c:v>
                </c:pt>
                <c:pt idx="9">
                  <c:v>9.8000000000000007</c:v>
                </c:pt>
                <c:pt idx="10">
                  <c:v>6.5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38086"/>
            </a:solidFill>
            <a:ln>
              <a:noFill/>
            </a:ln>
            <a:effectLst/>
          </c:spPr>
          <c:invertIfNegative val="1"/>
          <c:dLbls>
            <c:dLbl>
              <c:idx val="1"/>
              <c:layout>
                <c:manualLayout>
                  <c:x val="1.3888888888888833E-2"/>
                  <c:y val="-0.12870191600332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098E-2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2098765432042E-2"/>
                  <c:y val="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716049382716049E-3"/>
                  <c:y val="2.383368814876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8518518518518517E-2"/>
                  <c:y val="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8518518518518517E-2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5432098765431985E-2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66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1">
                  <c:v>3.6</c:v>
                </c:pt>
                <c:pt idx="2">
                  <c:v>6.2</c:v>
                </c:pt>
                <c:pt idx="3">
                  <c:v>2.7</c:v>
                </c:pt>
                <c:pt idx="4">
                  <c:v>2.2999999999999998</c:v>
                </c:pt>
                <c:pt idx="5">
                  <c:v>0</c:v>
                </c:pt>
                <c:pt idx="6">
                  <c:v>0</c:v>
                </c:pt>
                <c:pt idx="7">
                  <c:v>5.3</c:v>
                </c:pt>
                <c:pt idx="8">
                  <c:v>10.7</c:v>
                </c:pt>
                <c:pt idx="9">
                  <c:v>3</c:v>
                </c:pt>
                <c:pt idx="10">
                  <c:v>6.3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 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691358024691388E-2"/>
                  <c:y val="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45679012345678E-2"/>
                  <c:y val="-4.5433014950290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РК</c:v>
                </c:pt>
                <c:pt idx="1">
                  <c:v>Область</c:v>
                </c:pt>
                <c:pt idx="2">
                  <c:v>АГП 1</c:v>
                </c:pt>
                <c:pt idx="3">
                  <c:v>АГП 2</c:v>
                </c:pt>
                <c:pt idx="4">
                  <c:v>ЖГП 1</c:v>
                </c:pt>
                <c:pt idx="5">
                  <c:v>ЖГП 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6.3</c:v>
                </c:pt>
                <c:pt idx="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293056"/>
        <c:axId val="57319424"/>
      </c:barChart>
      <c:catAx>
        <c:axId val="5729305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57319424"/>
        <c:crosses val="autoZero"/>
        <c:auto val="1"/>
        <c:lblAlgn val="ctr"/>
        <c:lblOffset val="100"/>
        <c:tickMarkSkip val="1"/>
        <c:noMultiLvlLbl val="1"/>
      </c:catAx>
      <c:valAx>
        <c:axId val="5731942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57293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</a:ln>
          <a:effectLst/>
        </c:spPr>
        <c:txPr>
          <a:bodyPr rot="0" spcFirstLastPara="0" vertOverflow="ellipsis" horzOverflow="overflow" vert="horz" wrap="square" anchor="ctr" anchorCtr="1"/>
          <a:lstStyle/>
          <a:p>
            <a:pPr rtl="0">
              <a:defRPr lang="zh-CN" sz="13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Область</c:v>
                </c:pt>
                <c:pt idx="1">
                  <c:v>АГП1</c:v>
                </c:pt>
                <c:pt idx="2">
                  <c:v>АГП2</c:v>
                </c:pt>
                <c:pt idx="3">
                  <c:v>ЖГП1</c:v>
                </c:pt>
                <c:pt idx="4">
                  <c:v>ЖГП2</c:v>
                </c:pt>
                <c:pt idx="5">
                  <c:v>Бейнеу</c:v>
                </c:pt>
                <c:pt idx="6">
                  <c:v>Каракия</c:v>
                </c:pt>
                <c:pt idx="7">
                  <c:v>Жетыбай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140.30000000000001</c:v>
                </c:pt>
                <c:pt idx="1">
                  <c:v>39.9</c:v>
                </c:pt>
                <c:pt idx="2">
                  <c:v>129.30000000000001</c:v>
                </c:pt>
                <c:pt idx="3">
                  <c:v>309.10000000000002</c:v>
                </c:pt>
                <c:pt idx="4">
                  <c:v>326.7</c:v>
                </c:pt>
                <c:pt idx="5">
                  <c:v>0</c:v>
                </c:pt>
                <c:pt idx="6">
                  <c:v>222.3</c:v>
                </c:pt>
                <c:pt idx="7">
                  <c:v>9.9</c:v>
                </c:pt>
                <c:pt idx="8">
                  <c:v>206.5</c:v>
                </c:pt>
                <c:pt idx="9">
                  <c:v>128.69999999999999</c:v>
                </c:pt>
                <c:pt idx="10">
                  <c:v>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C0B-4885-84C4-E0572986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Область</c:v>
                </c:pt>
                <c:pt idx="1">
                  <c:v>АГП1</c:v>
                </c:pt>
                <c:pt idx="2">
                  <c:v>АГП2</c:v>
                </c:pt>
                <c:pt idx="3">
                  <c:v>ЖГП1</c:v>
                </c:pt>
                <c:pt idx="4">
                  <c:v>ЖГП2</c:v>
                </c:pt>
                <c:pt idx="5">
                  <c:v>Бейнеу</c:v>
                </c:pt>
                <c:pt idx="6">
                  <c:v>Каракия</c:v>
                </c:pt>
                <c:pt idx="7">
                  <c:v>Жетыбай</c:v>
                </c:pt>
                <c:pt idx="8">
                  <c:v>Мангистау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158.5</c:v>
                </c:pt>
                <c:pt idx="1">
                  <c:v>158.6</c:v>
                </c:pt>
                <c:pt idx="2">
                  <c:v>247.4</c:v>
                </c:pt>
                <c:pt idx="3">
                  <c:v>243.5</c:v>
                </c:pt>
                <c:pt idx="4">
                  <c:v>168.7</c:v>
                </c:pt>
                <c:pt idx="5">
                  <c:v>145.19999999999999</c:v>
                </c:pt>
                <c:pt idx="6">
                  <c:v>170.1</c:v>
                </c:pt>
                <c:pt idx="7">
                  <c:v>88.7</c:v>
                </c:pt>
                <c:pt idx="8">
                  <c:v>64.3</c:v>
                </c:pt>
                <c:pt idx="9">
                  <c:v>51</c:v>
                </c:pt>
                <c:pt idx="10">
                  <c:v>114.2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C0B-4885-84C4-E0572986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03840"/>
        <c:axId val="100413824"/>
      </c:barChart>
      <c:catAx>
        <c:axId val="10040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413824"/>
        <c:crosses val="autoZero"/>
        <c:auto val="1"/>
        <c:lblAlgn val="ctr"/>
        <c:lblOffset val="100"/>
        <c:noMultiLvlLbl val="0"/>
      </c:catAx>
      <c:valAx>
        <c:axId val="1004138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04038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4692275495668168E-3"/>
                  <c:y val="-3.0234735823003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Область</c:v>
                </c:pt>
                <c:pt idx="2">
                  <c:v>АГП1</c:v>
                </c:pt>
                <c:pt idx="3">
                  <c:v>АГП2</c:v>
                </c:pt>
                <c:pt idx="4">
                  <c:v>ЖГП1</c:v>
                </c:pt>
                <c:pt idx="5">
                  <c:v>ЖГП2</c:v>
                </c:pt>
                <c:pt idx="6">
                  <c:v>Бейнеу</c:v>
                </c:pt>
                <c:pt idx="7">
                  <c:v>Каркия</c:v>
                </c:pt>
                <c:pt idx="8">
                  <c:v>Жетыбай</c:v>
                </c:pt>
                <c:pt idx="9">
                  <c:v>Мангистау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1">
                  <c:v>36.200000000000003</c:v>
                </c:pt>
                <c:pt idx="2">
                  <c:v>34.9</c:v>
                </c:pt>
                <c:pt idx="3">
                  <c:v>30</c:v>
                </c:pt>
                <c:pt idx="4">
                  <c:v>38.9</c:v>
                </c:pt>
                <c:pt idx="5">
                  <c:v>33.9</c:v>
                </c:pt>
                <c:pt idx="6">
                  <c:v>39.6</c:v>
                </c:pt>
                <c:pt idx="7">
                  <c:v>24.7</c:v>
                </c:pt>
                <c:pt idx="8">
                  <c:v>99.1</c:v>
                </c:pt>
                <c:pt idx="9">
                  <c:v>48.9</c:v>
                </c:pt>
                <c:pt idx="10">
                  <c:v>31</c:v>
                </c:pt>
                <c:pt idx="11">
                  <c:v>32.5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F1E-45B1-9B97-390D2B645A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Область</c:v>
                </c:pt>
                <c:pt idx="2">
                  <c:v>АГП1</c:v>
                </c:pt>
                <c:pt idx="3">
                  <c:v>АГП2</c:v>
                </c:pt>
                <c:pt idx="4">
                  <c:v>ЖГП1</c:v>
                </c:pt>
                <c:pt idx="5">
                  <c:v>ЖГП2</c:v>
                </c:pt>
                <c:pt idx="6">
                  <c:v>Бейнеу</c:v>
                </c:pt>
                <c:pt idx="7">
                  <c:v>Каркия</c:v>
                </c:pt>
                <c:pt idx="8">
                  <c:v>Жетыбай</c:v>
                </c:pt>
                <c:pt idx="9">
                  <c:v>Мангистау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28</c:v>
                </c:pt>
                <c:pt idx="2">
                  <c:v>33.5</c:v>
                </c:pt>
                <c:pt idx="3">
                  <c:v>18.600000000000001</c:v>
                </c:pt>
                <c:pt idx="4">
                  <c:v>23.2</c:v>
                </c:pt>
                <c:pt idx="5">
                  <c:v>18.399999999999999</c:v>
                </c:pt>
                <c:pt idx="6">
                  <c:v>58.1</c:v>
                </c:pt>
                <c:pt idx="7">
                  <c:v>56.7</c:v>
                </c:pt>
                <c:pt idx="8">
                  <c:v>19.7</c:v>
                </c:pt>
                <c:pt idx="9">
                  <c:v>26.8</c:v>
                </c:pt>
                <c:pt idx="10">
                  <c:v>25.5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AF1E-45B1-9B97-390D2B645A0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 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38413243501444E-2"/>
                  <c:y val="2.1163873035425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152496101919497E-3"/>
                  <c:y val="9.6900997928334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Область</c:v>
                </c:pt>
                <c:pt idx="2">
                  <c:v>АГП1</c:v>
                </c:pt>
                <c:pt idx="3">
                  <c:v>АГП2</c:v>
                </c:pt>
                <c:pt idx="4">
                  <c:v>ЖГП1</c:v>
                </c:pt>
                <c:pt idx="5">
                  <c:v>ЖГП2</c:v>
                </c:pt>
                <c:pt idx="6">
                  <c:v>Бейнеу</c:v>
                </c:pt>
                <c:pt idx="7">
                  <c:v>Каркия</c:v>
                </c:pt>
                <c:pt idx="8">
                  <c:v>Жетыбай</c:v>
                </c:pt>
                <c:pt idx="9">
                  <c:v>Мангистау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32.5</c:v>
                </c:pt>
                <c:pt idx="1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AF1E-45B1-9B97-390D2B645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66048"/>
        <c:axId val="102446208"/>
      </c:barChart>
      <c:catAx>
        <c:axId val="10046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446208"/>
        <c:crosses val="autoZero"/>
        <c:auto val="1"/>
        <c:lblAlgn val="ctr"/>
        <c:lblOffset val="100"/>
        <c:noMultiLvlLbl val="0"/>
      </c:catAx>
      <c:valAx>
        <c:axId val="1024462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0466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736572456646242E-2"/>
          <c:y val="8.1681140887672352E-2"/>
          <c:w val="0.88199066495152512"/>
          <c:h val="0.60142062382599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03498948665092E-2"/>
                  <c:y val="9.6095459867849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02-4F3F-B770-3873D27AAA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34989486650891E-2"/>
                  <c:y val="1.4414318980177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02-4F3F-B770-3873D27AAA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1200</c:v>
                </c:pt>
                <c:pt idx="1">
                  <c:v>830</c:v>
                </c:pt>
                <c:pt idx="2">
                  <c:v>205</c:v>
                </c:pt>
                <c:pt idx="3">
                  <c:v>37</c:v>
                </c:pt>
                <c:pt idx="4">
                  <c:v>24</c:v>
                </c:pt>
                <c:pt idx="5">
                  <c:v>0</c:v>
                </c:pt>
                <c:pt idx="6">
                  <c:v>19</c:v>
                </c:pt>
                <c:pt idx="7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02-4F3F-B770-3873D27AAA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034989486650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A02-4F3F-B770-3873D27AAA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07319265435911E-2"/>
                  <c:y val="4.8047729933924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02-4F3F-B770-3873D27AAA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475546210356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02-4F3F-B770-3873D27AAA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1039</c:v>
                </c:pt>
                <c:pt idx="1">
                  <c:v>797</c:v>
                </c:pt>
                <c:pt idx="2">
                  <c:v>96</c:v>
                </c:pt>
                <c:pt idx="3">
                  <c:v>52</c:v>
                </c:pt>
                <c:pt idx="4">
                  <c:v>17</c:v>
                </c:pt>
                <c:pt idx="5">
                  <c:v>0</c:v>
                </c:pt>
                <c:pt idx="6">
                  <c:v>9</c:v>
                </c:pt>
                <c:pt idx="7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A02-4F3F-B770-3873D27AA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48128"/>
        <c:axId val="111249664"/>
      </c:barChart>
      <c:catAx>
        <c:axId val="11124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249664"/>
        <c:crosses val="autoZero"/>
        <c:auto val="1"/>
        <c:lblAlgn val="ctr"/>
        <c:lblOffset val="100"/>
        <c:noMultiLvlLbl val="0"/>
      </c:catAx>
      <c:valAx>
        <c:axId val="1112496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248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71561849411098"/>
          <c:y val="5.8733410018902317E-2"/>
          <c:w val="0.76097870125391232"/>
          <c:h val="0.51651094114718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показатель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7.2</c:v>
                </c:pt>
                <c:pt idx="1">
                  <c:v>8.5</c:v>
                </c:pt>
                <c:pt idx="2">
                  <c:v>2.4</c:v>
                </c:pt>
                <c:pt idx="3">
                  <c:v>10.8</c:v>
                </c:pt>
                <c:pt idx="4">
                  <c:v>8.3000000000000007</c:v>
                </c:pt>
                <c:pt idx="5">
                  <c:v>0</c:v>
                </c:pt>
                <c:pt idx="6">
                  <c:v>21</c:v>
                </c:pt>
                <c:pt idx="7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08-4A1D-95CE-A40FC673F8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показатель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9.1999999999999993</c:v>
                </c:pt>
                <c:pt idx="1">
                  <c:v>9.4</c:v>
                </c:pt>
                <c:pt idx="2">
                  <c:v>7.3</c:v>
                </c:pt>
                <c:pt idx="3">
                  <c:v>23.1</c:v>
                </c:pt>
                <c:pt idx="4">
                  <c:v>0</c:v>
                </c:pt>
                <c:pt idx="5">
                  <c:v>0</c:v>
                </c:pt>
                <c:pt idx="6">
                  <c:v>11.1</c:v>
                </c:pt>
                <c:pt idx="7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08-4A1D-95CE-A40FC673F8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абс.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87</c:v>
                </c:pt>
                <c:pt idx="1">
                  <c:v>71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08-4A1D-95CE-A40FC673F8A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абс.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96</c:v>
                </c:pt>
                <c:pt idx="1">
                  <c:v>75</c:v>
                </c:pt>
                <c:pt idx="2">
                  <c:v>7</c:v>
                </c:pt>
                <c:pt idx="3">
                  <c:v>12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108-4A1D-95CE-A40FC673F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81824"/>
        <c:axId val="111183360"/>
      </c:barChart>
      <c:catAx>
        <c:axId val="11118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183360"/>
        <c:crosses val="autoZero"/>
        <c:auto val="1"/>
        <c:lblAlgn val="ctr"/>
        <c:lblOffset val="100"/>
        <c:noMultiLvlLbl val="0"/>
      </c:catAx>
      <c:valAx>
        <c:axId val="111183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181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861</c:v>
                </c:pt>
                <c:pt idx="1">
                  <c:v>632</c:v>
                </c:pt>
                <c:pt idx="2">
                  <c:v>139</c:v>
                </c:pt>
                <c:pt idx="3">
                  <c:v>25</c:v>
                </c:pt>
                <c:pt idx="4">
                  <c:v>18</c:v>
                </c:pt>
                <c:pt idx="5">
                  <c:v>0</c:v>
                </c:pt>
                <c:pt idx="6">
                  <c:v>9</c:v>
                </c:pt>
                <c:pt idx="7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1-41FE-9B78-66D77EBE0A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область</c:v>
                </c:pt>
                <c:pt idx="1">
                  <c:v>МОБ</c:v>
                </c:pt>
                <c:pt idx="2">
                  <c:v>ЖЦГБ</c:v>
                </c:pt>
                <c:pt idx="3">
                  <c:v>БЦРБ</c:v>
                </c:pt>
                <c:pt idx="4">
                  <c:v>МЦРБ</c:v>
                </c:pt>
                <c:pt idx="5">
                  <c:v>КЦРБ</c:v>
                </c:pt>
                <c:pt idx="6">
                  <c:v>ЖетСБ</c:v>
                </c:pt>
                <c:pt idx="7">
                  <c:v>ТЦРБ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642</c:v>
                </c:pt>
                <c:pt idx="1">
                  <c:v>517</c:v>
                </c:pt>
                <c:pt idx="2">
                  <c:v>55</c:v>
                </c:pt>
                <c:pt idx="3">
                  <c:v>29</c:v>
                </c:pt>
                <c:pt idx="4">
                  <c:v>13</c:v>
                </c:pt>
                <c:pt idx="5">
                  <c:v>0</c:v>
                </c:pt>
                <c:pt idx="6">
                  <c:v>3</c:v>
                </c:pt>
                <c:pt idx="7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D1-41FE-9B78-66D77EBE0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87296"/>
        <c:axId val="111289088"/>
      </c:barChart>
      <c:catAx>
        <c:axId val="11128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289088"/>
        <c:crosses val="autoZero"/>
        <c:auto val="1"/>
        <c:lblAlgn val="ctr"/>
        <c:lblOffset val="100"/>
        <c:noMultiLvlLbl val="0"/>
      </c:catAx>
      <c:valAx>
        <c:axId val="111289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287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0.06484</cdr:y>
    </cdr:from>
    <cdr:to>
      <cdr:x>0.95313</cdr:x>
      <cdr:y>0.18835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57884" y="262512"/>
          <a:ext cx="285752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C00000"/>
              </a:solidFill>
            </a:rPr>
            <a:t>Показатель вырос на 63,6%</a:t>
          </a:r>
          <a:endParaRPr lang="ru-RU" sz="1600" dirty="0">
            <a:solidFill>
              <a:srgbClr val="C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0.54032</cdr:x>
      <cdr:y>4.37447E-7</cdr:y>
    </cdr:from>
    <cdr:to>
      <cdr:x>1</cdr:x>
      <cdr:y>0.22777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786346" y="1"/>
          <a:ext cx="4071934" cy="520679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300" dirty="0" smtClean="0">
              <a:solidFill>
                <a:srgbClr val="FF0000"/>
              </a:solidFill>
            </a:rPr>
            <a:t>ДТП уменьшилось на  14,8% </a:t>
          </a:r>
        </a:p>
        <a:p xmlns:a="http://schemas.openxmlformats.org/drawingml/2006/main">
          <a:r>
            <a:rPr lang="ru-RU" sz="1300" dirty="0" smtClean="0">
              <a:solidFill>
                <a:srgbClr val="FF0000"/>
              </a:solidFill>
            </a:rPr>
            <a:t>Число умерших уменьшилось на 8,5% </a:t>
          </a:r>
          <a:endParaRPr lang="ru-RU" sz="1300" dirty="0">
            <a:solidFill>
              <a:srgbClr val="FF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-251520" y="-76470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/>
            <a:t>Ж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0.44996</cdr:x>
      <cdr:y>0.67797</cdr:y>
    </cdr:from>
    <cdr:to>
      <cdr:x>0.52495</cdr:x>
      <cdr:y>0.82203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3888432" y="2880320"/>
          <a:ext cx="648072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0.52495</cdr:x>
      <cdr:y>0.66949</cdr:y>
    </cdr:from>
    <cdr:to>
      <cdr:x>0.59995</cdr:x>
      <cdr:y>0.82203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4536504" y="2844316"/>
          <a:ext cx="648072" cy="6480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0.60828</cdr:x>
      <cdr:y>0.66949</cdr:y>
    </cdr:from>
    <cdr:to>
      <cdr:x>0.67494</cdr:x>
      <cdr:y>0.81356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5256584" y="2844316"/>
          <a:ext cx="576064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0.83326</cdr:x>
      <cdr:y>0.66949</cdr:y>
    </cdr:from>
    <cdr:to>
      <cdr:x>0.89992</cdr:x>
      <cdr:y>0.82954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V="1">
          <a:off x="7200800" y="2844316"/>
          <a:ext cx="576064" cy="6799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0.62854</cdr:x>
      <cdr:y>0.68342</cdr:y>
    </cdr:from>
    <cdr:to>
      <cdr:x>0.68594</cdr:x>
      <cdr:y>0.81901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544616" y="2903491"/>
          <a:ext cx="506417" cy="57606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0.69384</cdr:x>
      <cdr:y>0.66102</cdr:y>
    </cdr:from>
    <cdr:to>
      <cdr:x>0.7673</cdr:x>
      <cdr:y>0.81901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6120680" y="2808313"/>
          <a:ext cx="648072" cy="67124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0.91423</cdr:x>
      <cdr:y>0.68342</cdr:y>
    </cdr:from>
    <cdr:to>
      <cdr:x>0.97954</cdr:x>
      <cdr:y>0.81901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8064896" y="2903489"/>
          <a:ext cx="576064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0.54691</cdr:x>
      <cdr:y>0.68038</cdr:y>
    </cdr:from>
    <cdr:to>
      <cdr:x>0.61172</cdr:x>
      <cdr:y>0.81901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824536" y="2890557"/>
          <a:ext cx="571706" cy="58899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0.12859</cdr:x>
      <cdr:y>0.88408</cdr:y>
    </cdr:from>
    <cdr:to>
      <cdr:x>0.8714</cdr:x>
      <cdr:y>1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148223" y="3755995"/>
          <a:ext cx="6632544" cy="492477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По смертности – 15 место, по динамике снижения смертности – 8 место по РК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0.26191</cdr:x>
      <cdr:y>0</cdr:y>
    </cdr:from>
    <cdr:to>
      <cdr:x>0.73016</cdr:x>
      <cdr:y>0.10811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57454" y="0"/>
          <a:ext cx="42148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0.49207</cdr:x>
      <cdr:y>0.06757</cdr:y>
    </cdr:from>
    <cdr:to>
      <cdr:x>0.59365</cdr:x>
      <cdr:y>0.24054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29156" y="3571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0.168</cdr:x>
      <cdr:y>0.02181</cdr:y>
    </cdr:from>
    <cdr:to>
      <cdr:x>0.70642</cdr:x>
      <cdr:y>0.10289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12168" y="92985"/>
          <a:ext cx="4846402" cy="345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</a:rPr>
            <a:t>Показатель смертности снизился на 32,1%</a:t>
          </a:r>
          <a:endParaRPr lang="ru-RU" sz="1600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0.24781</cdr:x>
      <cdr:y>0.03406</cdr:y>
    </cdr:from>
    <cdr:to>
      <cdr:x>1</cdr:x>
      <cdr:y>0.26186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5975" y="90747"/>
          <a:ext cx="6878025" cy="606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rgbClr val="FF0000"/>
              </a:solidFill>
            </a:rPr>
            <a:t>Показатель первичной заболеваемости  ОИМ вырос на 22,7%</a:t>
          </a:r>
          <a:endParaRPr lang="ru-RU" sz="16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0.61719</cdr:x>
      <cdr:y>0.2278</cdr:y>
    </cdr:from>
    <cdr:to>
      <cdr:x>0.71719</cdr:x>
      <cdr:y>0.49288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43570" y="7858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0.51117</cdr:x>
      <cdr:y>0.12689</cdr:y>
    </cdr:from>
    <cdr:to>
      <cdr:x>0.7941</cdr:x>
      <cdr:y>0.29124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1630" y="705974"/>
          <a:ext cx="24860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1.15687E-7</cdr:x>
      <cdr:y>0.07143</cdr:y>
    </cdr:from>
    <cdr:to>
      <cdr:x>0.57911</cdr:x>
      <cdr:y>0.14286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" y="360047"/>
          <a:ext cx="5005825" cy="36003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rgbClr val="FF0000"/>
              </a:solidFill>
            </a:rPr>
            <a:t>Смертность </a:t>
          </a:r>
          <a:r>
            <a:rPr lang="ru-RU" sz="1600" dirty="0">
              <a:solidFill>
                <a:srgbClr val="FF0000"/>
              </a:solidFill>
            </a:rPr>
            <a:t>от ОНМК </a:t>
          </a:r>
          <a:r>
            <a:rPr lang="ru-RU" sz="1600" dirty="0" smtClean="0">
              <a:solidFill>
                <a:srgbClr val="FF0000"/>
              </a:solidFill>
            </a:rPr>
            <a:t>снизилась на </a:t>
          </a:r>
          <a:r>
            <a:rPr lang="ru-RU" sz="1600" dirty="0">
              <a:solidFill>
                <a:srgbClr val="FF0000"/>
              </a:solidFill>
            </a:rPr>
            <a:t>22,6</a:t>
          </a:r>
          <a:r>
            <a:rPr lang="ru-RU" sz="1600" dirty="0" smtClean="0">
              <a:solidFill>
                <a:srgbClr val="FF0000"/>
              </a:solidFill>
            </a:rPr>
            <a:t>%</a:t>
          </a:r>
          <a:endParaRPr lang="ru-RU" sz="1600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0.35965</cdr:x>
      <cdr:y>0.02703</cdr:y>
    </cdr:from>
    <cdr:to>
      <cdr:x>0.95614</cdr:x>
      <cdr:y>0.24324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928958" y="71437"/>
          <a:ext cx="4857784" cy="571504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rgbClr val="FF0000"/>
              </a:solidFill>
            </a:rPr>
            <a:t>Уменьшение количества пациентов с  инсультами на 13,4% в сравнении с аналогичным периодом 2015 г.</a:t>
          </a:r>
        </a:p>
      </cdr:txBody>
    </cdr:sp>
  </cdr:relSizeAnchor>
  <cdr:relSizeAnchor xmlns:cdr="http://schemas.openxmlformats.org/drawingml/2006/chartDrawing">
    <cdr:from>
      <cdr:x>0.55263</cdr:x>
      <cdr:y>0.2973</cdr:y>
    </cdr:from>
    <cdr:to>
      <cdr:x>0.94737</cdr:x>
      <cdr:y>0.44118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4500581" y="727872"/>
          <a:ext cx="3214736" cy="352248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rgbClr val="FF0000"/>
              </a:solidFill>
            </a:rPr>
            <a:t>Количество проведенных ТЛТ –</a:t>
          </a:r>
          <a:r>
            <a:rPr lang="ru-RU" sz="1400" dirty="0" smtClean="0">
              <a:solidFill>
                <a:srgbClr val="FF0000"/>
              </a:solidFill>
            </a:rPr>
            <a:t>4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0.04878</cdr:y>
    </cdr:from>
    <cdr:to>
      <cdr:x>0.96875</cdr:x>
      <cdr:y>0.19512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857488" y="142876"/>
          <a:ext cx="6000791" cy="428624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Летальность от ишемического инсульта уменьшилось на 5,3%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0.37781</cdr:x>
      <cdr:y>0.07143</cdr:y>
    </cdr:from>
    <cdr:to>
      <cdr:x>0.85619</cdr:x>
      <cdr:y>0.18809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373724" y="216024"/>
          <a:ext cx="4271837" cy="352819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rgbClr val="C00000"/>
              </a:solidFill>
            </a:rPr>
            <a:t>Рост </a:t>
          </a:r>
          <a:r>
            <a:rPr lang="ru-RU" sz="1600" dirty="0" smtClean="0">
              <a:solidFill>
                <a:srgbClr val="C00000"/>
              </a:solidFill>
            </a:rPr>
            <a:t>геморрагического </a:t>
          </a:r>
          <a:r>
            <a:rPr lang="ru-RU" sz="1600" dirty="0">
              <a:solidFill>
                <a:srgbClr val="C00000"/>
              </a:solidFill>
            </a:rPr>
            <a:t>инсульта на 14,6%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1.18628E-7</cdr:x>
      <cdr:y>0</cdr:y>
    </cdr:from>
    <cdr:to>
      <cdr:x>0.79898</cdr:x>
      <cdr:y>0.08955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" y="0"/>
          <a:ext cx="6735121" cy="288032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rgbClr val="C00000"/>
              </a:solidFill>
            </a:rPr>
            <a:t>Летальность от геморрагического инсульта увеличилось на 26,3%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2E7B9-5C8C-41DC-A1D0-1B4088C3198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62C4B-B589-4DD9-B3A2-091EEE894B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8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6F688-9C14-4E65-A998-78F110099BF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2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FDDF8-A241-4E85-8E41-5383EEB38E45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4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44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4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C4B-B589-4DD9-B3A2-091EEE894BD0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51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B78538-FE82-4216-9D56-7D53C5615DCB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BD0E6F-E6C2-4630-876A-4D0DB0FD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14423"/>
            <a:ext cx="84582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  <a:cs typeface="Times New Roman" pitchFamily="18" charset="0"/>
              </a:rPr>
              <a:t>Об исполнении Дорожной карты по внедрению интегрированной модели оказания медицинской помощи при остром инфаркте миокарда</a:t>
            </a:r>
            <a:r>
              <a:rPr lang="ru-RU" sz="2400" b="1">
                <a:latin typeface="+mn-lt"/>
                <a:cs typeface="Times New Roman" pitchFamily="18" charset="0"/>
              </a:rPr>
              <a:t>, </a:t>
            </a:r>
            <a:r>
              <a:rPr lang="ru-RU" sz="2400" b="1" smtClean="0">
                <a:latin typeface="+mn-lt"/>
                <a:cs typeface="Times New Roman" pitchFamily="18" charset="0"/>
              </a:rPr>
              <a:t>травмах, </a:t>
            </a:r>
            <a:r>
              <a:rPr lang="ru-RU" sz="2400" b="1" dirty="0">
                <a:latin typeface="+mn-lt"/>
                <a:cs typeface="Times New Roman" pitchFamily="18" charset="0"/>
              </a:rPr>
              <a:t>управления онкологическими заболеваниями и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инсультами </a:t>
            </a:r>
            <a:r>
              <a:rPr lang="ru-RU" sz="2400" b="1" dirty="0">
                <a:latin typeface="+mn-lt"/>
                <a:cs typeface="Times New Roman" pitchFamily="18" charset="0"/>
              </a:rPr>
              <a:t>в Мангистауской области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/>
            </a:r>
            <a:br>
              <a:rPr lang="ru-RU" sz="2400" b="1" dirty="0" smtClean="0"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latin typeface="+mn-lt"/>
                <a:cs typeface="Times New Roman" pitchFamily="18" charset="0"/>
              </a:rPr>
              <a:t>на </a:t>
            </a:r>
            <a:r>
              <a:rPr lang="ru-RU" sz="2400" b="1" dirty="0">
                <a:latin typeface="+mn-lt"/>
                <a:cs typeface="Times New Roman" pitchFamily="18" charset="0"/>
              </a:rPr>
              <a:t>2016-2019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годы</a:t>
            </a:r>
            <a:br>
              <a:rPr lang="ru-RU" sz="2400" b="1" dirty="0" smtClean="0"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latin typeface="+mn-lt"/>
                <a:cs typeface="Times New Roman" pitchFamily="18" charset="0"/>
              </a:rPr>
              <a:t>по итогам 9 месяцев 2016 года</a:t>
            </a: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6869410"/>
            <a:ext cx="7343804" cy="864096"/>
          </a:xfrm>
        </p:spPr>
        <p:txBody>
          <a:bodyPr>
            <a:normAutofit/>
          </a:bodyPr>
          <a:lstStyle/>
          <a:p>
            <a:pPr algn="r"/>
            <a:endParaRPr lang="ru-RU" sz="1400" b="1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147" y="260648"/>
            <a:ext cx="6978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Управление здравоохранения </a:t>
            </a:r>
            <a:r>
              <a:rPr lang="ru-RU" b="1" dirty="0" err="1" smtClean="0">
                <a:solidFill>
                  <a:schemeClr val="bg1"/>
                </a:solidFill>
              </a:rPr>
              <a:t>Мангистауской</a:t>
            </a:r>
            <a:r>
              <a:rPr lang="ru-RU" b="1" dirty="0" smtClean="0">
                <a:solidFill>
                  <a:schemeClr val="bg1"/>
                </a:solidFill>
              </a:rPr>
              <a:t>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658" y="645333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г.Актау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, 2016г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5121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5589240"/>
            <a:ext cx="8496944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Оснащение медицинской техникой стоимостью от 5 млн т. до 100 млн т. для закупа через «КАЗМЕДТЕХ» на условиях лизинга на 2017 год по кардиологии на 37 единиц на общую сумму 976 692 014 тенге.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3043"/>
            <a:ext cx="8136903" cy="389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3844" y="622429"/>
            <a:ext cx="7995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cs typeface="Arial" panose="020B0604020202020204" pitchFamily="34" charset="0"/>
              </a:rPr>
              <a:t>Дооснащение медицинским оборудованием на сумму 45, 898 (</a:t>
            </a:r>
            <a:r>
              <a:rPr lang="ru-RU" b="1" dirty="0" err="1">
                <a:cs typeface="Arial" panose="020B0604020202020204" pitchFamily="34" charset="0"/>
              </a:rPr>
              <a:t>млн.тг</a:t>
            </a:r>
            <a:r>
              <a:rPr lang="ru-RU" b="1" dirty="0">
                <a:cs typeface="Arial" panose="020B0604020202020204" pitchFamily="34" charset="0"/>
              </a:rPr>
              <a:t>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0831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55025"/>
              </p:ext>
            </p:extLst>
          </p:nvPr>
        </p:nvGraphicFramePr>
        <p:xfrm>
          <a:off x="-1" y="836710"/>
          <a:ext cx="9143997" cy="59982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532748"/>
                <a:gridCol w="1956065"/>
                <a:gridCol w="560439"/>
                <a:gridCol w="630494"/>
                <a:gridCol w="560439"/>
                <a:gridCol w="700549"/>
                <a:gridCol w="630494"/>
                <a:gridCol w="490384"/>
                <a:gridCol w="980769"/>
                <a:gridCol w="770604"/>
                <a:gridCol w="622329"/>
                <a:gridCol w="708683"/>
              </a:tblGrid>
              <a:tr h="576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Уровень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Медицинские</a:t>
                      </a:r>
                      <a:r>
                        <a:rPr lang="kk-KZ" sz="1400" baseline="0" dirty="0" smtClean="0">
                          <a:effectLst/>
                        </a:rPr>
                        <a:t> организации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Кардиологи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aseline="0" dirty="0" smtClean="0">
                          <a:effectLst/>
                        </a:rPr>
                        <a:t> ВОП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Терапевты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 smtClean="0">
                          <a:effectLst/>
                        </a:rPr>
                        <a:t>Врачи функциональной диагностики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Перфузиологи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Потр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Ук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Потр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Ук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Потр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Ук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Потр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Ук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Потр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Ук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64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ІІІ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МОБ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АГП № 1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03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АГП № 2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8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ЖГП № 1 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69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ЖГП № 2 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2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Каракиянская</a:t>
                      </a:r>
                      <a:r>
                        <a:rPr lang="ru-RU" sz="1400" dirty="0" smtClean="0"/>
                        <a:t> ЦРБ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Жетыбайская</a:t>
                      </a:r>
                      <a:r>
                        <a:rPr lang="kk-KZ" sz="1400" baseline="0" dirty="0" smtClean="0"/>
                        <a:t> сельская больница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7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Мангистаус</a:t>
                      </a:r>
                      <a:r>
                        <a:rPr lang="kk-KZ" sz="1400" dirty="0" smtClean="0"/>
                        <a:t>к</a:t>
                      </a:r>
                      <a:r>
                        <a:rPr lang="ru-RU" sz="1400" dirty="0" err="1" smtClean="0"/>
                        <a:t>ая</a:t>
                      </a:r>
                      <a:r>
                        <a:rPr lang="ru-RU" sz="1400" dirty="0" smtClean="0"/>
                        <a:t> ЦРБ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85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Мунайлинская</a:t>
                      </a:r>
                      <a:r>
                        <a:rPr lang="ru-RU" sz="1400" baseline="0" dirty="0" smtClean="0"/>
                        <a:t> ЦРБ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Тупкараганская</a:t>
                      </a:r>
                      <a:r>
                        <a:rPr lang="ru-RU" sz="1400" baseline="0" dirty="0" smtClean="0"/>
                        <a:t> ЦРБ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ЖГССНМП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1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Бейнеуская</a:t>
                      </a:r>
                      <a:r>
                        <a:rPr lang="ru-RU" sz="1400" baseline="0" dirty="0" smtClean="0"/>
                        <a:t> ЦРБ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6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Бейнеуская</a:t>
                      </a:r>
                      <a:r>
                        <a:rPr lang="kk-KZ" sz="1400" baseline="0" dirty="0" smtClean="0"/>
                        <a:t> РП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Боранкульская</a:t>
                      </a:r>
                      <a:r>
                        <a:rPr lang="kk-KZ" sz="1400" baseline="0" dirty="0" smtClean="0"/>
                        <a:t> РБ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81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Всего: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54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57200" y="404664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+mn-lt"/>
              </a:rPr>
              <a:t>Развитие кадровых ресурсов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3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686801" cy="3477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Повышение квалификации специалистов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837171"/>
              </p:ext>
            </p:extLst>
          </p:nvPr>
        </p:nvGraphicFramePr>
        <p:xfrm>
          <a:off x="-28306" y="824437"/>
          <a:ext cx="9172306" cy="57093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24042"/>
                <a:gridCol w="1584176"/>
                <a:gridCol w="864096"/>
                <a:gridCol w="839423"/>
                <a:gridCol w="915200"/>
                <a:gridCol w="929195"/>
                <a:gridCol w="772566"/>
                <a:gridCol w="1043608"/>
              </a:tblGrid>
              <a:tr h="10507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учебы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 обучения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АГП2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ЖГП1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БЦРП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ТЦРБ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МОБ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СС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и НП по области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10507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«Клиническая ЭКГ» </a:t>
                      </a:r>
                      <a:r>
                        <a:rPr lang="ru-RU" sz="1600" baseline="0" dirty="0" smtClean="0"/>
                        <a:t> и функциональная диагностика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Алматинский</a:t>
                      </a:r>
                      <a:r>
                        <a:rPr lang="ru-RU" sz="1600" dirty="0" smtClean="0"/>
                        <a:t> институт </a:t>
                      </a:r>
                      <a:r>
                        <a:rPr lang="ru-RU" sz="1600" dirty="0" err="1" smtClean="0"/>
                        <a:t>непрерыв</a:t>
                      </a:r>
                      <a:r>
                        <a:rPr lang="ru-RU" sz="1600" dirty="0" smtClean="0"/>
                        <a:t> - го</a:t>
                      </a:r>
                      <a:r>
                        <a:rPr lang="ru-RU" sz="1600" baseline="0" dirty="0" smtClean="0"/>
                        <a:t> образ - я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 спец</a:t>
                      </a:r>
                    </a:p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8105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Интегрированная модель управления ОИМ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Н.И.И. </a:t>
                      </a:r>
                      <a:r>
                        <a:rPr lang="ru-RU" sz="1600" dirty="0" err="1" smtClean="0"/>
                        <a:t>КиВ.Б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Алма</a:t>
                      </a:r>
                      <a:r>
                        <a:rPr lang="ru-RU" sz="1600" dirty="0" smtClean="0"/>
                        <a:t> - </a:t>
                      </a:r>
                      <a:r>
                        <a:rPr lang="ru-RU" sz="1600" dirty="0" err="1" smtClean="0"/>
                        <a:t>аты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570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Стратегия ведения пациентов с ОКС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ННМЦ </a:t>
                      </a:r>
                    </a:p>
                    <a:p>
                      <a:pPr algn="ctr"/>
                      <a:r>
                        <a:rPr lang="ru-RU" sz="1600" dirty="0" smtClean="0"/>
                        <a:t>Астана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17711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Тренинговое</a:t>
                      </a:r>
                      <a:r>
                        <a:rPr lang="ru-RU" sz="1600" dirty="0" smtClean="0"/>
                        <a:t> обучение с выездом алгоритм ведения  неотложных состояний</a:t>
                      </a:r>
                      <a:r>
                        <a:rPr lang="ru-RU" sz="1600" baseline="0" dirty="0" smtClean="0"/>
                        <a:t> при </a:t>
                      </a:r>
                      <a:r>
                        <a:rPr lang="ru-RU" sz="1600" dirty="0" smtClean="0"/>
                        <a:t>ОКС и ОНМК  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Мангистауская</a:t>
                      </a:r>
                      <a:r>
                        <a:rPr lang="ru-RU" sz="1600" baseline="0" dirty="0" smtClean="0"/>
                        <a:t> область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186 в том числе</a:t>
                      </a:r>
                      <a:r>
                        <a:rPr lang="ru-RU" sz="1600" baseline="0" dirty="0" smtClean="0"/>
                        <a:t> 3 </a:t>
                      </a:r>
                      <a:r>
                        <a:rPr lang="ru-RU" sz="1600" dirty="0" smtClean="0"/>
                        <a:t>врача, 183  фельдшеров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53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186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95737" y="6453336"/>
            <a:ext cx="5184576" cy="40466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Всего по области обучено-196 мед. персонала</a:t>
            </a:r>
            <a:endParaRPr lang="ru-RU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91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00708"/>
            <a:ext cx="4402832" cy="360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+mn-lt"/>
              </a:rPr>
              <a:t>Проблемные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3600400" cy="489654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Дефицит кадров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Недостаточное оснащение медицинской техникой медицинских организаций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Недостаточное развитие реабилитационной службы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 выполнено мероприятие по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внедрению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локальных информационных систем в медицинских организациях области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60032" y="800708"/>
            <a:ext cx="382676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FF0000"/>
                </a:solidFill>
                <a:latin typeface="+mn-lt"/>
              </a:rPr>
              <a:t>Пути решения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0" y="1196752"/>
            <a:ext cx="4572000" cy="51125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Переподготовка  специалистов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комплектование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медицинских организаций остродефицитными кадрами путем предоставления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жилья при содействии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акиматов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городов и районов;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Обучение студентов за счет средств МБ по 5-ти основным востребованным специальностям (постановление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акимата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г.Актау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   Оснащения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медицинской техникой (37 единиц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)                     стоимостью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от 5 млн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т.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до 100 млн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т. через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«КАЗМЕДТЕХ» на условиях лизинга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в 2017г. 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Переподготовка 18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реабилитологов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Жанаозен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2,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Мангистау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ЦРБ 2,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Мунайлинское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ЦРБ 1, АГП №1 1 , АГП №2 6, Бейнеу РП 1, МОБ 2, Нейрон 1).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   Открытие реабилитационного центра по механизму      ГЧП для взрослого населения в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г.Актау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   Прорабатывается вопрос внедрения локальных    информационных систем по механизму ГЧП с ТОО «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Жаркынболашак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KZ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».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  <a:cs typeface="Times New Roman" pitchFamily="18" charset="0"/>
              </a:rPr>
              <a:t>Дорожная карта по внедрению интегрированной модели управления </a:t>
            </a:r>
            <a:r>
              <a:rPr lang="ru-RU" sz="2800" b="1" dirty="0" smtClean="0">
                <a:latin typeface="+mn-lt"/>
                <a:cs typeface="Times New Roman" pitchFamily="18" charset="0"/>
              </a:rPr>
              <a:t>  инсультами </a:t>
            </a:r>
            <a:r>
              <a:rPr lang="ru-RU" sz="2800" b="1" dirty="0">
                <a:latin typeface="+mn-lt"/>
                <a:cs typeface="Times New Roman" pitchFamily="18" charset="0"/>
              </a:rPr>
              <a:t>на 2016-2019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Запланировано – 37 мероприятий, из которых: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выполнено – 36 (97,2%)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работе – 1 внедрение локальных информационных систем в медицинских организациях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1759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25922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+mn-lt"/>
              </a:rPr>
              <a:t>Индикаторы  оценки  качества  внедрения интегрированной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b="1" dirty="0">
                <a:latin typeface="+mn-lt"/>
              </a:rPr>
              <a:t>модели   по оказанию помощи больным с острым инсультом  </a:t>
            </a: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 </a:t>
            </a:r>
            <a:r>
              <a:rPr lang="ru-RU" sz="1800" b="1" dirty="0">
                <a:latin typeface="+mn-lt"/>
              </a:rPr>
              <a:t>за  9 месяцев 2016 года</a:t>
            </a:r>
            <a:endParaRPr lang="ru-RU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Содержимое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9604986"/>
                  </p:ext>
                </p:extLst>
              </p:nvPr>
            </p:nvGraphicFramePr>
            <p:xfrm>
              <a:off x="107503" y="1484784"/>
              <a:ext cx="8928993" cy="5403093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3999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6104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7643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385684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3816425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</a:tblGrid>
                  <a:tr h="516475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№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Наименование индикатора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Целевой уровень</a:t>
                          </a:r>
                        </a:p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2016г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Фактические данные по региону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Источник информации</a:t>
                          </a:r>
                        </a:p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750524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1.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Процент медицинских организаций, оказывающих медицинскую помощь при инсульте </a:t>
                          </a:r>
                          <a:r>
                            <a:rPr lang="en-US" sz="1000" kern="1200" dirty="0">
                              <a:effectLst/>
                            </a:rPr>
                            <a:t>II</a:t>
                          </a:r>
                          <a:r>
                            <a:rPr lang="ru-RU" sz="1000" kern="1200" dirty="0">
                              <a:effectLst/>
                            </a:rPr>
                            <a:t> и </a:t>
                          </a:r>
                          <a:r>
                            <a:rPr lang="en-US" sz="1000" kern="1200" dirty="0">
                              <a:effectLst/>
                            </a:rPr>
                            <a:t>III</a:t>
                          </a:r>
                          <a:r>
                            <a:rPr lang="ru-RU" sz="1000" kern="1200" dirty="0">
                              <a:effectLst/>
                            </a:rPr>
                            <a:t> уровня, соответствующих по оснащенности Стандарту*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20%</a:t>
                          </a:r>
                          <a:endParaRPr lang="ru-RU" sz="10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За </a:t>
                          </a:r>
                          <a:r>
                            <a:rPr lang="ru-RU" sz="1000" kern="1200" dirty="0" smtClean="0">
                              <a:effectLst/>
                            </a:rPr>
                            <a:t>9</a:t>
                          </a:r>
                          <a:r>
                            <a:rPr lang="ru-RU" sz="1000" kern="1200" baseline="0" dirty="0" smtClean="0">
                              <a:effectLst/>
                            </a:rPr>
                            <a:t> мес.2016 г. 66,6</a:t>
                          </a:r>
                          <a:r>
                            <a:rPr lang="ru-RU" sz="1000" kern="1200" baseline="0" dirty="0">
                              <a:effectLst/>
                            </a:rPr>
                            <a:t>%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smtClean="0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sz="1000" smtClean="0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dirty="0">
                              <a:effectLst/>
                            </a:rPr>
                            <a:t>х 100%=100%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 </a:t>
                          </a:r>
                          <a:r>
                            <a:rPr lang="ru-RU" sz="1000" b="1" dirty="0" err="1"/>
                            <a:t>Мангистауской</a:t>
                          </a:r>
                          <a:r>
                            <a:rPr lang="ru-RU" sz="1000" b="1" dirty="0"/>
                            <a:t> области 1 инсультный центр Ш уровня,  расположенный на базе МОБ.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Приказом ОУЗ №253 от 30.09.2016 года </a:t>
                          </a:r>
                          <a:r>
                            <a:rPr lang="ru-RU" sz="1000" b="1" dirty="0" smtClean="0"/>
                            <a:t>открыт </a:t>
                          </a:r>
                          <a:r>
                            <a:rPr lang="ru-RU" sz="1000" b="1" dirty="0"/>
                            <a:t>инсультный центр </a:t>
                          </a:r>
                          <a:r>
                            <a:rPr lang="ru-RU" sz="1000" b="1" dirty="0" smtClean="0"/>
                            <a:t> </a:t>
                          </a:r>
                          <a:r>
                            <a:rPr lang="ru-RU" sz="1000" b="1" dirty="0"/>
                            <a:t>на базе  </a:t>
                          </a:r>
                          <a:r>
                            <a:rPr lang="ru-RU" sz="1000" b="1" dirty="0" err="1"/>
                            <a:t>Жанаозенской</a:t>
                          </a:r>
                          <a:r>
                            <a:rPr lang="ru-RU" sz="1000" b="1" baseline="0" dirty="0"/>
                            <a:t> </a:t>
                          </a:r>
                          <a:r>
                            <a:rPr lang="ru-RU" sz="1000" b="1" dirty="0"/>
                            <a:t>ЦГБ</a:t>
                          </a:r>
                          <a:r>
                            <a:rPr lang="ru-RU" sz="1000" dirty="0"/>
                            <a:t>. 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1050286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2.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Доля проведенного системного </a:t>
                          </a:r>
                          <a:r>
                            <a:rPr lang="ru-RU" sz="1000" b="1" kern="1200" dirty="0" err="1">
                              <a:effectLst/>
                            </a:rPr>
                            <a:t>тромболизиса</a:t>
                          </a:r>
                          <a:r>
                            <a:rPr lang="ru-RU" sz="1000" b="1" kern="1200" dirty="0">
                              <a:effectLst/>
                            </a:rPr>
                            <a:t> у пациентов с ишемическим инсультом, госпитализированных в инсультный центр в период «терапевтического окна»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(4,5-6 часов)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1,1%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>
                              <a:effectLst/>
                            </a:rPr>
                            <a:t>За 9 мес. 2016 г.</a:t>
                          </a:r>
                          <a:endParaRPr lang="ru-RU" sz="1000" b="1" kern="1200" dirty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  <m:t>𝟓𝟏𝟕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b="1" dirty="0">
                              <a:effectLst/>
                            </a:rPr>
                            <a:t> х 100%= 0,77%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Всего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 </a:t>
                          </a:r>
                          <a:r>
                            <a:rPr lang="ru-RU" sz="1000" b="1" kern="1200" dirty="0">
                              <a:effectLst/>
                            </a:rPr>
                            <a:t>поступивших в ИЦ с ишемическим инсультом 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517 пациентов</a:t>
                          </a:r>
                          <a:r>
                            <a:rPr lang="ru-RU" sz="1000" b="1" kern="1200" dirty="0">
                              <a:effectLst/>
                            </a:rPr>
                            <a:t>, из них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 </a:t>
                          </a:r>
                          <a:r>
                            <a:rPr lang="ru-RU" sz="1000" b="1" kern="1200" dirty="0">
                              <a:effectLst/>
                            </a:rPr>
                            <a:t> 4 пациентам , поступивших в период «терапевтического окна» </a:t>
                          </a:r>
                          <a:r>
                            <a:rPr lang="ru-RU" sz="1000" b="1" dirty="0"/>
                            <a:t>проведена ТЛТ.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648072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3.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Процент нейрохирургической активности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при остром инсульте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4,5%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>
                              <a:effectLst/>
                            </a:rPr>
                            <a:t>За 9 мес. 2016 г.</a:t>
                          </a:r>
                          <a:endParaRPr lang="ru-RU" sz="1000" b="1" kern="1200" dirty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𝟐𝟖</m:t>
                                  </m:r>
                                </m:num>
                                <m:den>
                                  <m:r>
                                    <a:rPr lang="en-US" sz="1000" b="1" smtClean="0">
                                      <a:effectLst/>
                                      <a:latin typeface="Cambria Math"/>
                                    </a:rPr>
                                    <m:t>𝟕𝟗𝟕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b="1" dirty="0">
                              <a:effectLst/>
                            </a:rPr>
                            <a:t> х 100%= </a:t>
                          </a:r>
                          <a:r>
                            <a:rPr lang="en-US" sz="1000" b="1" dirty="0">
                              <a:effectLst/>
                            </a:rPr>
                            <a:t>3,</a:t>
                          </a:r>
                          <a:r>
                            <a:rPr lang="ru-RU" sz="1000" b="1" dirty="0">
                              <a:effectLst/>
                            </a:rPr>
                            <a:t>51%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Всего проведенных нейрохирургических операций при остром инсульте 26, </a:t>
                          </a:r>
                          <a:r>
                            <a:rPr lang="ru-RU" sz="1000" b="1" baseline="0" dirty="0"/>
                            <a:t>из них </a:t>
                          </a:r>
                          <a:r>
                            <a:rPr lang="ru-RU" sz="1000" b="1" baseline="0" dirty="0" err="1"/>
                            <a:t>т</a:t>
                          </a:r>
                          <a:r>
                            <a:rPr lang="ru-RU" sz="1000" b="1" dirty="0" err="1"/>
                            <a:t>ромбоэкстракция</a:t>
                          </a:r>
                          <a:r>
                            <a:rPr lang="ru-RU" sz="1000" b="1" dirty="0"/>
                            <a:t> 12 пациентам и 14 пациентам открытые</a:t>
                          </a:r>
                          <a:r>
                            <a:rPr lang="ru-RU" sz="1000" b="1" baseline="0" dirty="0"/>
                            <a:t> операции, из </a:t>
                          </a:r>
                          <a:r>
                            <a:rPr lang="en-US" sz="1000" b="1" baseline="0" dirty="0"/>
                            <a:t>797</a:t>
                          </a:r>
                          <a:r>
                            <a:rPr lang="ru-RU" sz="1000" b="1" kern="1200" dirty="0">
                              <a:effectLst/>
                            </a:rPr>
                            <a:t> пациентов с острым инсультом, госпитализированных в ИЦ МОБ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519405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4.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Стационарная летальность от инсульта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13%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>
                              <a:effectLst/>
                            </a:rPr>
                            <a:t>За 9 мес. 2016 г.</a:t>
                          </a:r>
                          <a:endParaRPr lang="ru-RU" sz="1000" b="1" kern="1200" dirty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𝟗𝟔</m:t>
                                  </m:r>
                                </m:num>
                                <m:den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𝟏𝟎𝟑𝟗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b="1" dirty="0">
                              <a:effectLst/>
                            </a:rPr>
                            <a:t> х 100%= 9,2%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Всего пролечено в стационарах</a:t>
                          </a:r>
                          <a:r>
                            <a:rPr lang="en-US" sz="1000" b="1" dirty="0"/>
                            <a:t> </a:t>
                          </a:r>
                          <a:r>
                            <a:rPr lang="ru-RU" sz="1000" b="1" baseline="0" dirty="0"/>
                            <a:t>1039 больных, из них умерло - 96</a:t>
                          </a:r>
                          <a:endParaRPr lang="ru-RU" sz="1000" b="1" dirty="0">
                            <a:latin typeface="+mn-lt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440633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5.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Смертность от инсульта на дому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 течение 1 месяца после выписки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6%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>
                              <a:effectLst/>
                            </a:rPr>
                            <a:t>За 9 мес. 2016 г.</a:t>
                          </a:r>
                          <a:endParaRPr lang="ru-RU" sz="1000" b="1" kern="1200" dirty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𝟒𝟓</m:t>
                                  </m:r>
                                </m:num>
                                <m:den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𝟏𝟎𝟖𝟒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b="1" dirty="0">
                              <a:effectLst/>
                            </a:rPr>
                            <a:t> х 100%= </a:t>
                          </a:r>
                          <a:r>
                            <a:rPr lang="en-US" sz="1000" b="1" dirty="0">
                              <a:effectLst/>
                            </a:rPr>
                            <a:t>4,1</a:t>
                          </a:r>
                          <a:r>
                            <a:rPr lang="ru-RU" sz="1000" b="1" dirty="0">
                              <a:effectLst/>
                            </a:rPr>
                            <a:t>%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1000" b="1" dirty="0"/>
                            <a:t>За 9 месяцев из стационара выписано</a:t>
                          </a:r>
                          <a:r>
                            <a:rPr lang="kk-KZ" sz="1000" b="1" baseline="0" dirty="0"/>
                            <a:t> 1084 больных из них умерло в течение месяца после выписки 45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615203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6.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Время доставки пациента с инсультом в течение 40 минут с момента вызова бригады скорой медицинской помощи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 smtClean="0">
                              <a:effectLst/>
                            </a:rPr>
                            <a:t>90</a:t>
                          </a:r>
                          <a:r>
                            <a:rPr lang="ru-RU" sz="1000" b="1" kern="1200" dirty="0">
                              <a:effectLst/>
                            </a:rPr>
                            <a:t>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2016 – 90%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>
                              <a:effectLst/>
                            </a:rPr>
                            <a:t>За 9 мес. 2016 г.</a:t>
                          </a:r>
                          <a:endParaRPr lang="ru-RU" sz="1000" b="1" kern="1200" dirty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0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𝟓𝟗𝟕</m:t>
                                  </m:r>
                                </m:num>
                                <m:den>
                                  <m:r>
                                    <a:rPr lang="ru-RU" sz="1000" b="1" smtClean="0">
                                      <a:effectLst/>
                                      <a:latin typeface="Cambria Math"/>
                                    </a:rPr>
                                    <m:t>𝟔𝟒𝟐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000" b="1" dirty="0">
                              <a:effectLst/>
                            </a:rPr>
                            <a:t> х 100%= 93%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Всего</a:t>
                          </a:r>
                          <a:r>
                            <a:rPr lang="ru-RU" sz="1000" b="1" baseline="0" dirty="0"/>
                            <a:t> с ОНМК было  642 вызовов, из них в течение 40 минут доставлено  597 пациентов </a:t>
                          </a:r>
                          <a:endParaRPr lang="ru-RU" sz="1000" b="1" dirty="0">
                            <a:latin typeface="+mn-lt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Содержимое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9604986"/>
                  </p:ext>
                </p:extLst>
              </p:nvPr>
            </p:nvGraphicFramePr>
            <p:xfrm>
              <a:off x="107503" y="1484784"/>
              <a:ext cx="8928993" cy="5331022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3999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1046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77643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38568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381642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</a:tblGrid>
                  <a:tr h="516475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№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Наименование индикатора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Целевой уровень</a:t>
                          </a:r>
                        </a:p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2016г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Фактические данные по региону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Источник информации</a:t>
                          </a:r>
                        </a:p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861886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1.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Процент медицинских организаций, оказывающих медицинскую помощь при инсульте </a:t>
                          </a:r>
                          <a:r>
                            <a:rPr lang="en-US" sz="1000" kern="1200" dirty="0">
                              <a:effectLst/>
                            </a:rPr>
                            <a:t>II</a:t>
                          </a:r>
                          <a:r>
                            <a:rPr lang="ru-RU" sz="1000" kern="1200" dirty="0">
                              <a:effectLst/>
                            </a:rPr>
                            <a:t> и </a:t>
                          </a:r>
                          <a:r>
                            <a:rPr lang="en-US" sz="1000" kern="1200" dirty="0">
                              <a:effectLst/>
                            </a:rPr>
                            <a:t>III</a:t>
                          </a:r>
                          <a:r>
                            <a:rPr lang="ru-RU" sz="1000" kern="1200" dirty="0">
                              <a:effectLst/>
                            </a:rPr>
                            <a:t> уровня, соответствующих по оснащенности Стандарту*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20%</a:t>
                          </a:r>
                          <a:endParaRPr lang="ru-RU" sz="10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kern="12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63121" r="-276211" b="-4645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 </a:t>
                          </a:r>
                          <a:r>
                            <a:rPr lang="ru-RU" sz="1000" b="1" dirty="0" err="1"/>
                            <a:t>Мангистауской</a:t>
                          </a:r>
                          <a:r>
                            <a:rPr lang="ru-RU" sz="1000" b="1" dirty="0"/>
                            <a:t> области 1 инсультный центр Ш уровня,  расположенный на базе МОБ.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Приказом ОУЗ №253 от 30.09.2016 года </a:t>
                          </a:r>
                          <a:r>
                            <a:rPr lang="ru-RU" sz="1000" b="1" dirty="0" smtClean="0"/>
                            <a:t>открыт </a:t>
                          </a:r>
                          <a:r>
                            <a:rPr lang="ru-RU" sz="1000" b="1" dirty="0"/>
                            <a:t>инсультный центр </a:t>
                          </a:r>
                          <a:r>
                            <a:rPr lang="ru-RU" sz="1000" b="1" dirty="0" smtClean="0"/>
                            <a:t> </a:t>
                          </a:r>
                          <a:r>
                            <a:rPr lang="ru-RU" sz="1000" b="1" dirty="0"/>
                            <a:t>на базе  </a:t>
                          </a:r>
                          <a:r>
                            <a:rPr lang="ru-RU" sz="1000" b="1" dirty="0" err="1"/>
                            <a:t>Жанаозенской</a:t>
                          </a:r>
                          <a:r>
                            <a:rPr lang="ru-RU" sz="1000" b="1" baseline="0" dirty="0"/>
                            <a:t> </a:t>
                          </a:r>
                          <a:r>
                            <a:rPr lang="ru-RU" sz="1000" b="1" dirty="0"/>
                            <a:t>ЦГБ</a:t>
                          </a:r>
                          <a:r>
                            <a:rPr lang="ru-RU" sz="1000" dirty="0"/>
                            <a:t>. </a:t>
                          </a:r>
                          <a:endParaRPr lang="ru-RU" sz="10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1212406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2.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Доля проведенного системного </a:t>
                          </a:r>
                          <a:r>
                            <a:rPr lang="ru-RU" sz="1000" b="1" kern="1200" dirty="0" err="1">
                              <a:effectLst/>
                            </a:rPr>
                            <a:t>тромболизиса</a:t>
                          </a:r>
                          <a:r>
                            <a:rPr lang="ru-RU" sz="1000" b="1" kern="1200" dirty="0">
                              <a:effectLst/>
                            </a:rPr>
                            <a:t> у пациентов с ишемическим инсультом, госпитализированных в инсультный центр в период «терапевтического окна»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(4,5-6 часов)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1,1%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115578" r="-276211" b="-229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Всего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 </a:t>
                          </a:r>
                          <a:r>
                            <a:rPr lang="ru-RU" sz="1000" b="1" kern="1200" dirty="0">
                              <a:effectLst/>
                            </a:rPr>
                            <a:t>поступивших в ИЦ с ишемическим инсультом 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517 пациентов</a:t>
                          </a:r>
                          <a:r>
                            <a:rPr lang="ru-RU" sz="1000" b="1" kern="1200" dirty="0">
                              <a:effectLst/>
                            </a:rPr>
                            <a:t>, из них</a:t>
                          </a:r>
                          <a:r>
                            <a:rPr lang="ru-RU" sz="1000" b="1" kern="1200" baseline="0" dirty="0">
                              <a:effectLst/>
                            </a:rPr>
                            <a:t> </a:t>
                          </a:r>
                          <a:r>
                            <a:rPr lang="ru-RU" sz="1000" b="1" kern="1200" dirty="0">
                              <a:effectLst/>
                            </a:rPr>
                            <a:t> 4 пациентам , поступивших в период «терапевтического окна» </a:t>
                          </a:r>
                          <a:r>
                            <a:rPr lang="ru-RU" sz="1000" b="1" dirty="0"/>
                            <a:t>проведена ТЛТ.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861886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effectLst/>
                            </a:rPr>
                            <a:t>3.</a:t>
                          </a:r>
                          <a:endParaRPr lang="ru-RU" sz="100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Процент нейрохирургической активности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при остром инсульте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4,5%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304255" r="-276211" b="-2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Всего проведенных нейрохирургических операций при остром инсульте 26, </a:t>
                          </a:r>
                          <a:r>
                            <a:rPr lang="ru-RU" sz="1000" b="1" baseline="0" dirty="0"/>
                            <a:t>из них </a:t>
                          </a:r>
                          <a:r>
                            <a:rPr lang="ru-RU" sz="1000" b="1" baseline="0" dirty="0" err="1"/>
                            <a:t>т</a:t>
                          </a:r>
                          <a:r>
                            <a:rPr lang="ru-RU" sz="1000" b="1" dirty="0" err="1"/>
                            <a:t>ромбоэкстракция</a:t>
                          </a:r>
                          <a:r>
                            <a:rPr lang="ru-RU" sz="1000" b="1" dirty="0"/>
                            <a:t> 12 пациентам и 14 пациентам открытые</a:t>
                          </a:r>
                          <a:r>
                            <a:rPr lang="ru-RU" sz="1000" b="1" baseline="0" dirty="0"/>
                            <a:t> операции, из </a:t>
                          </a:r>
                          <a:r>
                            <a:rPr lang="en-US" sz="1000" b="1" baseline="0" dirty="0"/>
                            <a:t>797</a:t>
                          </a:r>
                          <a:r>
                            <a:rPr lang="ru-RU" sz="1000" b="1" kern="1200" dirty="0">
                              <a:effectLst/>
                            </a:rPr>
                            <a:t> пациентов с острым инсультом, госпитализированных в ИЦ МОБ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519405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4.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Стационарная летальность от инсульта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13%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670588" r="-276211" b="-27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Всего пролечено в стационарах</a:t>
                          </a:r>
                          <a:r>
                            <a:rPr lang="en-US" sz="1000" b="1" dirty="0"/>
                            <a:t> </a:t>
                          </a:r>
                          <a:r>
                            <a:rPr lang="ru-RU" sz="1000" b="1" baseline="0" dirty="0"/>
                            <a:t>1039 больных, из них умерло - 96</a:t>
                          </a:r>
                          <a:endParaRPr lang="ru-RU" sz="1000" b="1" dirty="0">
                            <a:latin typeface="+mn-lt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  <a:tr h="591884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5.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Смертность от инсульта на дому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 течение 1 месяца после выписки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6% 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675258" r="-276211" b="-137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1000" b="1" dirty="0"/>
                            <a:t>За 9 месяцев из стационара выписано</a:t>
                          </a:r>
                          <a:r>
                            <a:rPr lang="kk-KZ" sz="1000" b="1" baseline="0" dirty="0"/>
                            <a:t> 1084 больных из них умерло в течение месяца после выписки 45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5"/>
                      </a:ext>
                    </a:extLst>
                  </a:tr>
                  <a:tr h="767080">
                    <a:tc>
                      <a:txBody>
                        <a:bodyPr/>
                        <a:lstStyle/>
                        <a:p>
                          <a:pPr algn="ctr" fontAlgn="base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6.</a:t>
                          </a:r>
                          <a:endParaRPr lang="ru-RU" sz="10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Время доставки пациента с инсультом в течение 40 минут с момента вызова бригады скорой медицинской помощи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 smtClean="0">
                              <a:effectLst/>
                            </a:rPr>
                            <a:t>90</a:t>
                          </a:r>
                          <a:r>
                            <a:rPr lang="ru-RU" sz="1000" b="1" kern="1200" dirty="0">
                              <a:effectLst/>
                            </a:rPr>
                            <a:t>%</a:t>
                          </a:r>
                          <a:endParaRPr lang="ru-RU" sz="1000" b="1" dirty="0">
                            <a:effectLst/>
                          </a:endParaRPr>
                        </a:p>
                        <a:p>
                          <a:pPr algn="ctr" fontAlgn="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kern="1200" dirty="0">
                              <a:effectLst/>
                            </a:rPr>
                            <a:t> </a:t>
                          </a:r>
                          <a:endParaRPr lang="ru-RU" sz="1000" b="1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69604" t="-596825" r="-276211" b="-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/>
                            <a:t>Всего</a:t>
                          </a:r>
                          <a:r>
                            <a:rPr lang="ru-RU" sz="1000" b="1" baseline="0" dirty="0"/>
                            <a:t> с ОНМК было  642 вызовов, из них в течение 40 минут доставлено  597 пациентов </a:t>
                          </a:r>
                          <a:endParaRPr lang="ru-RU" sz="1000" b="1" dirty="0">
                            <a:latin typeface="+mn-lt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9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/>
          <a:lstStyle/>
          <a:p>
            <a:r>
              <a:rPr lang="ru-RU" sz="2800" dirty="0">
                <a:latin typeface="+mn-lt"/>
              </a:rPr>
              <a:t>Заболеваемость ОНМК</a:t>
            </a:r>
            <a:r>
              <a:rPr lang="ru-RU" dirty="0">
                <a:latin typeface="+mn-lt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92359"/>
              </p:ext>
            </p:extLst>
          </p:nvPr>
        </p:nvGraphicFramePr>
        <p:xfrm>
          <a:off x="457200" y="1285860"/>
          <a:ext cx="8229600" cy="480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429124" y="1142984"/>
            <a:ext cx="4357718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</a:rPr>
              <a:t>Рост заболеваемости от ОНМК на 11,4% с сравнении с аналогичным периодом 2015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6205899"/>
            <a:ext cx="8255674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Заболеваемость </a:t>
            </a:r>
            <a:r>
              <a:rPr lang="ru-RU" sz="1600" dirty="0">
                <a:solidFill>
                  <a:srgbClr val="FF0000"/>
                </a:solidFill>
              </a:rPr>
              <a:t>ОНМК области </a:t>
            </a:r>
            <a:r>
              <a:rPr lang="ru-RU" sz="1600" dirty="0" smtClean="0">
                <a:solidFill>
                  <a:srgbClr val="FF0000"/>
                </a:solidFill>
              </a:rPr>
              <a:t>занимает 15 место в </a:t>
            </a:r>
            <a:r>
              <a:rPr lang="ru-RU" sz="1600" dirty="0">
                <a:solidFill>
                  <a:srgbClr val="FF0000"/>
                </a:solidFill>
              </a:rPr>
              <a:t>республике </a:t>
            </a:r>
          </a:p>
        </p:txBody>
      </p:sp>
    </p:spTree>
    <p:extLst>
      <p:ext uri="{BB962C8B-B14F-4D97-AF65-F5344CB8AC3E}">
        <p14:creationId xmlns:p14="http://schemas.microsoft.com/office/powerpoint/2010/main" val="1099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4955994"/>
              </p:ext>
            </p:extLst>
          </p:nvPr>
        </p:nvGraphicFramePr>
        <p:xfrm>
          <a:off x="214282" y="1124744"/>
          <a:ext cx="864399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+mn-lt"/>
              </a:rPr>
              <a:t>Смертность от </a:t>
            </a:r>
            <a:r>
              <a:rPr lang="ru-RU" sz="2800" dirty="0">
                <a:latin typeface="+mn-lt"/>
              </a:rPr>
              <a:t>ОНМК</a:t>
            </a:r>
            <a:r>
              <a:rPr lang="ru-RU" dirty="0">
                <a:latin typeface="+mn-lt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9897" y="6237312"/>
            <a:ext cx="8136903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По смертности от ОНМК  область в республике на 15 месте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7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35280" cy="6241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Количество пролеченных </a:t>
            </a:r>
            <a:r>
              <a:rPr lang="ru-RU" sz="2000" b="1" dirty="0" smtClean="0">
                <a:latin typeface="+mn-lt"/>
              </a:rPr>
              <a:t>случаев  </a:t>
            </a:r>
            <a:r>
              <a:rPr lang="ru-RU" sz="2000" b="1" dirty="0">
                <a:latin typeface="+mn-lt"/>
              </a:rPr>
              <a:t>и летальность от ОНМК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339261"/>
              </p:ext>
            </p:extLst>
          </p:nvPr>
        </p:nvGraphicFramePr>
        <p:xfrm>
          <a:off x="611560" y="1052737"/>
          <a:ext cx="81439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04325346"/>
              </p:ext>
            </p:extLst>
          </p:nvPr>
        </p:nvGraphicFramePr>
        <p:xfrm>
          <a:off x="500034" y="3714752"/>
          <a:ext cx="8072494" cy="237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48132" y="3573017"/>
            <a:ext cx="5608044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FF0000"/>
                </a:solidFill>
                <a:cs typeface="Times New Roman" pitchFamily="18" charset="0"/>
              </a:rPr>
              <a:t>Летальность от ОНМК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по </a:t>
            </a:r>
            <a:r>
              <a:rPr lang="ru-RU" sz="1600" dirty="0">
                <a:solidFill>
                  <a:srgbClr val="FF0000"/>
                </a:solidFill>
                <a:cs typeface="Times New Roman" pitchFamily="18" charset="0"/>
              </a:rPr>
              <a:t>области увеличилась на 21,7%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632" y="6381328"/>
            <a:ext cx="8208912" cy="47667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Летальность </a:t>
            </a:r>
            <a:r>
              <a:rPr lang="ru-RU" sz="1600" dirty="0">
                <a:solidFill>
                  <a:srgbClr val="FF0000"/>
                </a:solidFill>
              </a:rPr>
              <a:t>от ОНМК </a:t>
            </a:r>
            <a:r>
              <a:rPr lang="ru-RU" sz="1600" dirty="0" smtClean="0">
                <a:solidFill>
                  <a:srgbClr val="FF0000"/>
                </a:solidFill>
              </a:rPr>
              <a:t>в области занимает 15 место в республике.</a:t>
            </a:r>
            <a:endParaRPr lang="ru-RU" sz="16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0" y="428604"/>
          <a:ext cx="9144000" cy="213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6430862"/>
              </p:ext>
            </p:extLst>
          </p:nvPr>
        </p:nvGraphicFramePr>
        <p:xfrm>
          <a:off x="21021" y="2564904"/>
          <a:ext cx="91440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28926" y="785794"/>
            <a:ext cx="5027450" cy="3389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Уменьшение </a:t>
            </a:r>
            <a:r>
              <a:rPr lang="ru-RU" sz="1600" dirty="0">
                <a:solidFill>
                  <a:srgbClr val="FF0000"/>
                </a:solidFill>
              </a:rPr>
              <a:t>ишемического инсульта </a:t>
            </a:r>
            <a:r>
              <a:rPr lang="ru-RU" sz="1600" dirty="0" smtClean="0">
                <a:solidFill>
                  <a:srgbClr val="FF0000"/>
                </a:solidFill>
              </a:rPr>
              <a:t>на </a:t>
            </a:r>
            <a:r>
              <a:rPr lang="ru-RU" sz="1600" dirty="0">
                <a:solidFill>
                  <a:srgbClr val="FF0000"/>
                </a:solidFill>
              </a:rPr>
              <a:t>25,4%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5877272"/>
            <a:ext cx="8390165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rgbClr val="FF0000"/>
                </a:solidFill>
              </a:rPr>
              <a:t>Снижение летальности от ишемического инсульта обусловлено внедрением </a:t>
            </a:r>
            <a:r>
              <a:rPr lang="ru-RU" sz="1600" dirty="0" err="1">
                <a:solidFill>
                  <a:srgbClr val="FF0000"/>
                </a:solidFill>
              </a:rPr>
              <a:t>эндоваскулярных</a:t>
            </a:r>
            <a:r>
              <a:rPr lang="ru-RU" sz="1600" dirty="0">
                <a:solidFill>
                  <a:srgbClr val="FF0000"/>
                </a:solidFill>
              </a:rPr>
              <a:t> вмешательств, в </a:t>
            </a:r>
            <a:r>
              <a:rPr lang="ru-RU" sz="1600" dirty="0" err="1">
                <a:solidFill>
                  <a:srgbClr val="FF0000"/>
                </a:solidFill>
              </a:rPr>
              <a:t>т.ч</a:t>
            </a:r>
            <a:r>
              <a:rPr lang="ru-RU" sz="1600" dirty="0">
                <a:solidFill>
                  <a:srgbClr val="FF0000"/>
                </a:solidFill>
              </a:rPr>
              <a:t>. </a:t>
            </a:r>
            <a:r>
              <a:rPr lang="ru-RU" sz="1600" dirty="0" err="1">
                <a:solidFill>
                  <a:srgbClr val="FF0000"/>
                </a:solidFill>
              </a:rPr>
              <a:t>тромбоэкстракции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79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Структура доклада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1.Индикаторы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оценки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качества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внедрения интегрированной модели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оказания медицинской  помощи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2.Анализ заболеваемости смертности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3.Укрепление материально-технической базы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4.Развитие кадровых ресурсов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Проблемные вопросы и пути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их решения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109728" indent="0"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065759"/>
              </p:ext>
            </p:extLst>
          </p:nvPr>
        </p:nvGraphicFramePr>
        <p:xfrm>
          <a:off x="22783" y="548680"/>
          <a:ext cx="892971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97657424"/>
              </p:ext>
            </p:extLst>
          </p:nvPr>
        </p:nvGraphicFramePr>
        <p:xfrm>
          <a:off x="357158" y="3212976"/>
          <a:ext cx="8429684" cy="321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27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7968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Дооснащение </a:t>
            </a:r>
            <a:r>
              <a:rPr lang="ru-RU" sz="20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медицинским </a:t>
            </a:r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оборудованием ОНМК</a:t>
            </a:r>
            <a:r>
              <a:rPr lang="ru-RU" sz="20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</a:t>
            </a:r>
            <a:r>
              <a:rPr lang="ru-RU" sz="20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сумму </a:t>
            </a:r>
            <a:r>
              <a:rPr lang="ru-RU" sz="20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35 106,0 </a:t>
            </a:r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тенге</a:t>
            </a:r>
            <a:endParaRPr lang="ru-RU" sz="240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820028"/>
              </p:ext>
            </p:extLst>
          </p:nvPr>
        </p:nvGraphicFramePr>
        <p:xfrm>
          <a:off x="899592" y="1340767"/>
          <a:ext cx="7416825" cy="410445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83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Организация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Оборудование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Поставлено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 этапе поставки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Тыс. </a:t>
                      </a:r>
                      <a:r>
                        <a:rPr lang="ru-RU" sz="1400" dirty="0" err="1" smtClean="0"/>
                        <a:t>тг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Бейнеуская</a:t>
                      </a: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ЦРБ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Оборудование для </a:t>
                      </a:r>
                      <a:r>
                        <a:rPr lang="ru-RU" sz="1400" dirty="0" smtClean="0"/>
                        <a:t>ОРИТ 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22 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23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 smtClean="0"/>
                        <a:t>106,0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53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/>
                        <a:t>Жетибайская</a:t>
                      </a:r>
                      <a:r>
                        <a:rPr lang="ru-RU" sz="1400" dirty="0"/>
                        <a:t> сельская больница 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Санитарный автомобиль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ЕД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4000,0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Мунайлинская</a:t>
                      </a:r>
                      <a:r>
                        <a:rPr lang="ru-RU" sz="1400" dirty="0"/>
                        <a:t> ЦРБ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Санитарный автомобиль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 ЕД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4000,0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5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Бейнеуская</a:t>
                      </a: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ЦРБ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Санитарный автомобиль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ЕД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4000,0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Итого 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 </a:t>
                      </a:r>
                      <a:r>
                        <a:rPr lang="ru-RU" sz="1400" dirty="0"/>
                        <a:t>ЕД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35 106,0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Текст 4"/>
          <p:cNvSpPr txBox="1">
            <a:spLocks/>
          </p:cNvSpPr>
          <p:nvPr/>
        </p:nvSpPr>
        <p:spPr>
          <a:xfrm>
            <a:off x="359532" y="5589240"/>
            <a:ext cx="8496944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t">
            <a:normAutofit fontScale="77500" lnSpcReduction="20000"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1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rgbClr val="FF0000"/>
                </a:solidFill>
              </a:rPr>
              <a:t>Оснащение медицинской техникой стоимостью от 5 млн т. до 100 млн т. для закупа через ТОО «КАЗМЕДТЕХ» на условиях лизинга на 2017 </a:t>
            </a:r>
            <a:r>
              <a:rPr lang="ru-RU" sz="1900" dirty="0">
                <a:solidFill>
                  <a:srgbClr val="FF0000"/>
                </a:solidFill>
              </a:rPr>
              <a:t>год по инсульту на 2 единиц медицинской техники на общую сумму 23 875 </a:t>
            </a:r>
            <a:r>
              <a:rPr lang="ru-RU" sz="1900" dirty="0" smtClean="0">
                <a:solidFill>
                  <a:srgbClr val="FF0000"/>
                </a:solidFill>
              </a:rPr>
              <a:t>354</a:t>
            </a:r>
            <a:r>
              <a:rPr lang="ru-RU" sz="1900" dirty="0">
                <a:solidFill>
                  <a:srgbClr val="FF0000"/>
                </a:solidFill>
              </a:rPr>
              <a:t> </a:t>
            </a:r>
            <a:r>
              <a:rPr lang="ru-RU" sz="1900" dirty="0" smtClean="0">
                <a:solidFill>
                  <a:srgbClr val="FF0000"/>
                </a:solidFill>
              </a:rPr>
              <a:t>согласован с ТОО «КАЗМЕДТЕХ</a:t>
            </a:r>
            <a:r>
              <a:rPr lang="ru-RU" sz="1900" dirty="0">
                <a:solidFill>
                  <a:srgbClr val="FF0000"/>
                </a:solidFill>
              </a:rPr>
              <a:t>» </a:t>
            </a:r>
            <a:endParaRPr lang="ru-RU" sz="1900" dirty="0" smtClean="0">
              <a:solidFill>
                <a:srgbClr val="FF0000"/>
              </a:solidFill>
            </a:endParaRPr>
          </a:p>
          <a:p>
            <a:pPr marL="387350" lvl="1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rgbClr val="FF0000"/>
                </a:solidFill>
              </a:rPr>
              <a:t>Заявка на закуп </a:t>
            </a:r>
            <a:r>
              <a:rPr lang="ru-RU" sz="1900" dirty="0">
                <a:solidFill>
                  <a:srgbClr val="FF0000"/>
                </a:solidFill>
              </a:rPr>
              <a:t>компьютерного томографа для </a:t>
            </a:r>
            <a:r>
              <a:rPr lang="ru-RU" sz="1900" dirty="0" err="1">
                <a:solidFill>
                  <a:srgbClr val="FF0000"/>
                </a:solidFill>
              </a:rPr>
              <a:t>Бейнеуской</a:t>
            </a:r>
            <a:r>
              <a:rPr lang="ru-RU" sz="1900" dirty="0">
                <a:solidFill>
                  <a:srgbClr val="FF0000"/>
                </a:solidFill>
              </a:rPr>
              <a:t> ЦРБ за счет средств из республиканского бюджета в </a:t>
            </a:r>
            <a:r>
              <a:rPr lang="ru-RU" sz="1900" dirty="0" smtClean="0">
                <a:solidFill>
                  <a:srgbClr val="FF0000"/>
                </a:solidFill>
              </a:rPr>
              <a:t>2017г</a:t>
            </a:r>
            <a:r>
              <a:rPr lang="ru-RU" sz="1900" dirty="0">
                <a:solidFill>
                  <a:srgbClr val="FF0000"/>
                </a:solidFill>
              </a:rPr>
              <a:t> </a:t>
            </a:r>
            <a:r>
              <a:rPr lang="ru-RU" sz="1900" dirty="0" smtClean="0">
                <a:solidFill>
                  <a:srgbClr val="FF0000"/>
                </a:solidFill>
              </a:rPr>
              <a:t>согласована с МЗ СР РК</a:t>
            </a:r>
          </a:p>
          <a:p>
            <a:pPr marL="38862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4824536" cy="36004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ru-RU" sz="2400" b="1" dirty="0">
                <a:latin typeface="+mn-lt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+mn-lt"/>
                <a:cs typeface="Arial" panose="020B0604020202020204" pitchFamily="34" charset="0"/>
              </a:rPr>
            </a:br>
            <a:endParaRPr lang="ru-RU" sz="2400" b="1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316270"/>
              </p:ext>
            </p:extLst>
          </p:nvPr>
        </p:nvGraphicFramePr>
        <p:xfrm>
          <a:off x="106302" y="790931"/>
          <a:ext cx="9003402" cy="612866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186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4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2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96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44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52833"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Уровень </a:t>
                      </a:r>
                      <a:endParaRPr lang="ru-RU" sz="105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Неврологи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Реаниматологи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Анестезиолог-реаниматологи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психиатры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врачи функциональной диагностики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Потреб.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 smtClean="0">
                          <a:effectLst/>
                        </a:rPr>
                        <a:t>Укомпл</a:t>
                      </a:r>
                      <a:r>
                        <a:rPr lang="ru-RU" sz="1050" u="none" strike="noStrike" dirty="0" smtClean="0">
                          <a:effectLst/>
                        </a:rPr>
                        <a:t>.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100" u="none" strike="noStrike" dirty="0">
                          <a:effectLst/>
                        </a:rPr>
                        <a:t> областная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III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Актауская</a:t>
                      </a:r>
                      <a:r>
                        <a:rPr lang="ru-RU" sz="1100" u="none" strike="noStrike" dirty="0">
                          <a:effectLst/>
                        </a:rPr>
                        <a:t> городская поликлиника 1"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Актауская</a:t>
                      </a:r>
                      <a:r>
                        <a:rPr lang="ru-RU" sz="1100" u="none" strike="noStrike" dirty="0">
                          <a:effectLst/>
                        </a:rPr>
                        <a:t> городская поликлиника 2"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Каракиянская</a:t>
                      </a:r>
                      <a:r>
                        <a:rPr lang="ru-RU" sz="110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Жетыбайская</a:t>
                      </a:r>
                      <a:r>
                        <a:rPr lang="ru-RU" sz="1100" u="none" strike="noStrike" dirty="0">
                          <a:effectLst/>
                        </a:rPr>
                        <a:t> сельская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9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100" u="none" strike="noStrike" dirty="0">
                          <a:effectLst/>
                        </a:rPr>
                        <a:t> центральная городская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5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100" u="none" strike="noStrike" dirty="0">
                          <a:effectLst/>
                        </a:rPr>
                        <a:t> городская поликлиника 1"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0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100" u="none" strike="noStrike" dirty="0">
                          <a:effectLst/>
                        </a:rPr>
                        <a:t> городская поликлиника 2"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0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Бейнеуская</a:t>
                      </a:r>
                      <a:r>
                        <a:rPr lang="ru-RU" sz="110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0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r>
                        <a:rPr lang="ru-RU" sz="1100" u="none" strike="noStrike" dirty="0" err="1">
                          <a:effectLst/>
                        </a:rPr>
                        <a:t>Бейнуская</a:t>
                      </a:r>
                      <a:r>
                        <a:rPr lang="ru-RU" sz="1100" u="none" strike="noStrike" dirty="0">
                          <a:effectLst/>
                        </a:rPr>
                        <a:t> районная поликлиника"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</a:rPr>
                        <a:t>Мунайлинская</a:t>
                      </a:r>
                      <a:r>
                        <a:rPr lang="ru-RU" sz="110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10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3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 rot="10800000" flipV="1">
            <a:off x="179512" y="6525342"/>
            <a:ext cx="8856984" cy="2880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endParaRPr lang="ru-RU" sz="1400" b="1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04664"/>
            <a:ext cx="5436096" cy="36004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ru-RU" sz="5500" b="1" dirty="0">
                <a:latin typeface="+mn-lt"/>
                <a:cs typeface="Arial" panose="020B0604020202020204" pitchFamily="34" charset="0"/>
              </a:rPr>
              <a:t>Укомплектованность  кадрами </a:t>
            </a:r>
          </a:p>
        </p:txBody>
      </p:sp>
    </p:spTree>
    <p:extLst>
      <p:ext uri="{BB962C8B-B14F-4D97-AF65-F5344CB8AC3E}">
        <p14:creationId xmlns:p14="http://schemas.microsoft.com/office/powerpoint/2010/main" val="2616193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4824536" cy="36004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73573"/>
              </p:ext>
            </p:extLst>
          </p:nvPr>
        </p:nvGraphicFramePr>
        <p:xfrm>
          <a:off x="33095" y="764700"/>
          <a:ext cx="9003401" cy="58753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5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30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84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41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1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2898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2898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48254"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Уровень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врачи ультразвуковой диагностики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 врачи физиотерапевты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врачи по лечебной физкультуре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врачи </a:t>
                      </a:r>
                      <a:r>
                        <a:rPr lang="ru-RU" sz="1000" u="none" strike="noStrike" dirty="0" err="1">
                          <a:effectLst/>
                        </a:rPr>
                        <a:t>рефлексотерапевты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врачи логопеды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050" u="none" strike="noStrike" dirty="0">
                          <a:effectLst/>
                        </a:rPr>
                        <a:t> областная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III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Актауская</a:t>
                      </a:r>
                      <a:r>
                        <a:rPr lang="ru-RU" sz="1050" u="none" strike="noStrike" dirty="0">
                          <a:effectLst/>
                        </a:rPr>
                        <a:t> городская поликлиника 1"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Актауская</a:t>
                      </a:r>
                      <a:r>
                        <a:rPr lang="ru-RU" sz="1050" u="none" strike="noStrike" dirty="0">
                          <a:effectLst/>
                        </a:rPr>
                        <a:t> городская поликлиника 2"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Каракиянская</a:t>
                      </a:r>
                      <a:r>
                        <a:rPr lang="ru-RU" sz="105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Жетыбайская</a:t>
                      </a:r>
                      <a:r>
                        <a:rPr lang="ru-RU" sz="1050" u="none" strike="noStrike" dirty="0">
                          <a:effectLst/>
                        </a:rPr>
                        <a:t> сельская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5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050" u="none" strike="noStrike" dirty="0">
                          <a:effectLst/>
                        </a:rPr>
                        <a:t> центральная городская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050" u="none" strike="noStrike" dirty="0">
                          <a:effectLst/>
                        </a:rPr>
                        <a:t> городская поликлиника 1"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3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Жанаозенская</a:t>
                      </a:r>
                      <a:r>
                        <a:rPr lang="ru-RU" sz="1050" u="none" strike="noStrike" dirty="0">
                          <a:effectLst/>
                        </a:rPr>
                        <a:t> городская поликлиника 2"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3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Бейнеуская</a:t>
                      </a:r>
                      <a:r>
                        <a:rPr lang="ru-RU" sz="105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3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"</a:t>
                      </a:r>
                      <a:r>
                        <a:rPr lang="ru-RU" sz="1050" u="none" strike="noStrike" dirty="0" err="1">
                          <a:effectLst/>
                        </a:rPr>
                        <a:t>Бейнуская</a:t>
                      </a:r>
                      <a:r>
                        <a:rPr lang="ru-RU" sz="1050" u="none" strike="noStrike" dirty="0">
                          <a:effectLst/>
                        </a:rPr>
                        <a:t> районная поликлиника"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Мунайлинская</a:t>
                      </a:r>
                      <a:r>
                        <a:rPr lang="ru-RU" sz="105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050" u="none" strike="noStrike" dirty="0">
                          <a:effectLst/>
                        </a:rPr>
                        <a:t> центральная районная больница"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2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 rot="10800000" flipV="1">
            <a:off x="179512" y="6525342"/>
            <a:ext cx="8856984" cy="2880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endParaRPr lang="ru-RU" sz="1400" b="1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04664"/>
            <a:ext cx="5436096" cy="36004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500" b="1" dirty="0">
                <a:latin typeface="+mn-lt"/>
                <a:cs typeface="Arial" panose="020B0604020202020204" pitchFamily="34" charset="0"/>
              </a:rPr>
              <a:t>Укомплектованность  кадрами </a:t>
            </a:r>
          </a:p>
        </p:txBody>
      </p:sp>
    </p:spTree>
    <p:extLst>
      <p:ext uri="{BB962C8B-B14F-4D97-AF65-F5344CB8AC3E}">
        <p14:creationId xmlns:p14="http://schemas.microsoft.com/office/powerpoint/2010/main" val="15708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1" y="476672"/>
            <a:ext cx="7166031" cy="409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Повышение квалификации специалистов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495193"/>
              </p:ext>
            </p:extLst>
          </p:nvPr>
        </p:nvGraphicFramePr>
        <p:xfrm>
          <a:off x="1" y="980729"/>
          <a:ext cx="9036496" cy="496855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69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8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7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012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720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учебы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Место обучения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АГП1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ЖЦГБ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БЦРП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ТЦРБ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МОБ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СС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и НП по области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7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«Актуальные вопросы в неврологии»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БСМП при ЗКГМУ</a:t>
                      </a:r>
                      <a:r>
                        <a:rPr lang="ru-RU" sz="1600" baseline="0" dirty="0"/>
                        <a:t> им. </a:t>
                      </a:r>
                      <a:r>
                        <a:rPr lang="ru-RU" sz="1600" baseline="0" dirty="0" err="1"/>
                        <a:t>Оспанова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5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«Неотложная состояния в неврологии» </a:t>
                      </a:r>
                      <a:r>
                        <a:rPr lang="ru-RU" sz="1600" baseline="0" dirty="0"/>
                        <a:t> и </a:t>
                      </a:r>
                      <a:r>
                        <a:rPr lang="ru-RU" sz="1600" baseline="0" dirty="0" err="1"/>
                        <a:t>реабилиталогия</a:t>
                      </a:r>
                      <a:r>
                        <a:rPr lang="ru-RU" sz="1600" baseline="0" dirty="0"/>
                        <a:t>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БСМП при ЗКГМУ</a:t>
                      </a:r>
                      <a:r>
                        <a:rPr lang="ru-RU" sz="1600" baseline="0" dirty="0"/>
                        <a:t> им. </a:t>
                      </a:r>
                      <a:r>
                        <a:rPr lang="ru-RU" sz="1600" baseline="0" dirty="0" err="1"/>
                        <a:t>Оспанова</a:t>
                      </a:r>
                      <a:endParaRPr lang="ru-RU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 спец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97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/>
                        <a:t>Тренинговое</a:t>
                      </a:r>
                      <a:r>
                        <a:rPr lang="ru-RU" sz="1600" dirty="0"/>
                        <a:t> обучение с выездом алгоритм ведения  неотложных состояний</a:t>
                      </a:r>
                      <a:r>
                        <a:rPr lang="ru-RU" sz="1600" baseline="0" dirty="0"/>
                        <a:t> при </a:t>
                      </a:r>
                      <a:r>
                        <a:rPr lang="ru-RU" sz="1600" dirty="0"/>
                        <a:t>ОКС и ОНМК  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/>
                        <a:t>Мангистауская</a:t>
                      </a:r>
                      <a:r>
                        <a:rPr lang="ru-RU" sz="1600" baseline="0" dirty="0"/>
                        <a:t> область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186 в том числе</a:t>
                      </a:r>
                      <a:r>
                        <a:rPr lang="ru-RU" sz="1600" baseline="0" dirty="0"/>
                        <a:t> 3 </a:t>
                      </a:r>
                      <a:r>
                        <a:rPr lang="ru-RU" sz="1600" dirty="0"/>
                        <a:t>врача, 183  фельдшеров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5938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186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5176" y="6165304"/>
            <a:ext cx="9036496" cy="4641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211 медицинских работников прошли курсы повышения квалификации 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2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2888638"/>
              </p:ext>
            </p:extLst>
          </p:nvPr>
        </p:nvGraphicFramePr>
        <p:xfrm>
          <a:off x="251521" y="620688"/>
          <a:ext cx="4176463" cy="62159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6463"/>
              </a:tblGrid>
              <a:tr h="4247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Проблемные</a:t>
                      </a:r>
                      <a:r>
                        <a:rPr lang="ru-RU" sz="1800" baseline="0" dirty="0" smtClean="0"/>
                        <a:t> вопросы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27903">
                <a:tc>
                  <a:txBody>
                    <a:bodyPr/>
                    <a:lstStyle/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 соответствие стандартам оснащения инсультных центров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Отсутствие компьютерной диагностики ОНМК в отдаленной от областного центра </a:t>
                      </a:r>
                      <a:r>
                        <a:rPr lang="ru-RU" sz="20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Бейнеуской</a:t>
                      </a: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ЦРБ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Достижение</a:t>
                      </a:r>
                      <a:r>
                        <a:rPr lang="ru-RU" sz="20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индикаторов оценки качества при ОНМК</a:t>
                      </a: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Недостаточное</a:t>
                      </a:r>
                      <a:r>
                        <a:rPr lang="ru-RU" sz="20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развитие</a:t>
                      </a: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оказания ВСМП  при инсультах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Ø"/>
                      </a:pPr>
                      <a:endParaRPr lang="ru-RU" sz="20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4705423"/>
              </p:ext>
            </p:extLst>
          </p:nvPr>
        </p:nvGraphicFramePr>
        <p:xfrm>
          <a:off x="4572000" y="620688"/>
          <a:ext cx="4464496" cy="6278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64496"/>
              </a:tblGrid>
              <a:tr h="3342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Пути решения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18399">
                <a:tc>
                  <a:txBody>
                    <a:bodyPr/>
                    <a:lstStyle/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на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оснащение регионального инсультного центра из М/Б 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выделено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млн,тенге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 </a:t>
                      </a: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Необходимо  выделение финансовых средств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 млн тенге.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для оснащения инсультного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центра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ЖЦГБ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Согласовано заявка с МЗСР РК на приобретение компьютерного томографа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за счет средств республиканского бюджета.</a:t>
                      </a: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Открытие подстанций в 12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мкр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 32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мкр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на базе областного центра крови для  сокращения времени доставки  больных  в момента вызова  скорой медицинской помощи  </a:t>
                      </a: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57175" indent="-257175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Внедрение ВСМП на базе регионального инсультного центра  МОБ: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тромбоэкстракция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, 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эндоваскулярное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эмболизация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мешотчатых аневризм, </a:t>
                      </a:r>
                      <a:r>
                        <a:rPr lang="ru-RU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стентировани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  </a:t>
                      </a:r>
                    </a:p>
                    <a:p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948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Дорожная карта </a:t>
            </a:r>
            <a:r>
              <a:rPr lang="kk-KZ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интегрированной модели оказания медицинской помощи при травмах на 2016-2019 годы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2088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Запланировано – 30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мероприятий: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выполнено –  28 (93,3%);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– 2 (6,7%), в том числе ведется работа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расширению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реабилитационной помощи через механизмы ГЧП. 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IT ресурсами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66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11063"/>
              </p:ext>
            </p:extLst>
          </p:nvPr>
        </p:nvGraphicFramePr>
        <p:xfrm>
          <a:off x="179512" y="0"/>
          <a:ext cx="8856983" cy="664399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21087"/>
                <a:gridCol w="2073832"/>
                <a:gridCol w="1101624"/>
                <a:gridCol w="1800200"/>
                <a:gridCol w="2160240"/>
              </a:tblGrid>
              <a:tr h="345078">
                <a:tc gridSpan="5"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bg1"/>
                          </a:solidFill>
                        </a:rPr>
                        <a:t>Индикаторы оценки качества медицинских услуг, оказываемых при травме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881"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Наименование</a:t>
                      </a:r>
                      <a:r>
                        <a:rPr lang="kk-KZ" sz="12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индикатора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Единица</a:t>
                      </a:r>
                      <a:r>
                        <a:rPr lang="kk-KZ" sz="12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измерения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Пороговое значение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Срок измерения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 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2773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Смертность о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 травм, несчастных случаев и отравлений 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 100 тыс. населения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 по РК </a:t>
                      </a:r>
                    </a:p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67,9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47,8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470560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Оснащенность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МО региона 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% </a:t>
                      </a:r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норматива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63 %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35233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Обеспеченность кадрами в регионе (хирурги,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травматологи, нейрохирурги)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%</a:t>
                      </a:r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от штатного расписания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МО региона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Хирурги-82%;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травматологи-67%;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нейрохирурги-35%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47009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 догоспитальной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летальности 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Количество случаев догоспитальной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летальности на 1 000 вызовов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3,5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2,4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1599905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Своевременное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прибытие бригады СМП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%</a:t>
                      </a:r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Соотношения случаев прибытия бригады СМП в течение 15 минут на вызов по причине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травмы к общему количеству вызовов по причине травмы (для населения свыше 10 000)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80% </a:t>
                      </a:r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(отдаленность расстояния доставки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пациента, загруженность автодорог в «час-пик»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28559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Госпитальная летальность при травме/политравме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Ниже предыдущего периода</a:t>
                      </a:r>
                    </a:p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1,8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Ежеквартально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1,6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9534"/>
            <a:ext cx="8928992" cy="7428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Заболеваемость от  несчастных случаев, травм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и отравлений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(на 100 000 населения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)</a:t>
            </a:r>
            <a:endParaRPr lang="ru-RU" sz="18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024377"/>
              </p:ext>
            </p:extLst>
          </p:nvPr>
        </p:nvGraphicFramePr>
        <p:xfrm>
          <a:off x="0" y="785794"/>
          <a:ext cx="8786874" cy="335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004048" y="1205718"/>
            <a:ext cx="2500330" cy="50006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РК – 3270,4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72709326"/>
              </p:ext>
            </p:extLst>
          </p:nvPr>
        </p:nvGraphicFramePr>
        <p:xfrm>
          <a:off x="285720" y="4149080"/>
          <a:ext cx="8858280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3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8964488" cy="5486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показателя смертности от несчастных случаев, травм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отравлений </a:t>
            </a: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869776"/>
              </p:ext>
            </p:extLst>
          </p:nvPr>
        </p:nvGraphicFramePr>
        <p:xfrm>
          <a:off x="0" y="764704"/>
          <a:ext cx="91440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2708920"/>
            <a:ext cx="9144000" cy="3595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 smtClean="0">
                <a:solidFill>
                  <a:prstClr val="black"/>
                </a:solidFill>
                <a:latin typeface="+mn-lt"/>
              </a:rPr>
              <a:t>Структура причин смертности</a:t>
            </a:r>
            <a:endParaRPr lang="ru-RU" sz="1800" b="1" dirty="0">
              <a:solidFill>
                <a:prstClr val="black"/>
              </a:solidFill>
              <a:latin typeface="+mn-lt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932550"/>
              </p:ext>
            </p:extLst>
          </p:nvPr>
        </p:nvGraphicFramePr>
        <p:xfrm>
          <a:off x="24063" y="3140968"/>
          <a:ext cx="9144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300906" y="405182"/>
            <a:ext cx="1843094" cy="50006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 77,44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2400" y="5877272"/>
            <a:ext cx="89916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tabLst>
                <a:tab pos="354013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	Смертность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от несчастных случаев, отравлений и травм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 составил 49,99 против 52,13 за аналогичный период 2015 года при показателе РК-77,44.  </a:t>
            </a:r>
          </a:p>
          <a:p>
            <a:pPr algn="just">
              <a:tabLst>
                <a:tab pos="354013" algn="l"/>
              </a:tabLst>
            </a:pPr>
            <a:r>
              <a:rPr lang="ru-RU" sz="16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По данному показателю область занимает 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15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место.</a:t>
            </a:r>
            <a:endParaRPr lang="ru-RU" sz="1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42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9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  <a:cs typeface="Times New Roman" pitchFamily="18" charset="0"/>
              </a:rPr>
              <a:t>Дорожная карта по внедрению интегрированной модели </a:t>
            </a:r>
            <a:r>
              <a:rPr lang="ru-RU" sz="2800" b="1" dirty="0" smtClean="0">
                <a:latin typeface="+mn-lt"/>
                <a:cs typeface="Times New Roman" pitchFamily="18" charset="0"/>
              </a:rPr>
              <a:t>оказания медицинской помощи при острым инфаркте миокарда </a:t>
            </a:r>
            <a:r>
              <a:rPr lang="ru-RU" sz="2800" b="1" dirty="0">
                <a:latin typeface="+mn-lt"/>
                <a:cs typeface="Times New Roman" pitchFamily="18" charset="0"/>
              </a:rPr>
              <a:t>на 2016-2019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Запланировано – 37 мероприятий, из которых: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выполнено – 36 (97,2%)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работе – 1 внедрение локальных информационных систем в медицинских организациях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области </a:t>
            </a:r>
            <a:endParaRPr lang="ru-RU" sz="28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15006"/>
              </p:ext>
            </p:extLst>
          </p:nvPr>
        </p:nvGraphicFramePr>
        <p:xfrm>
          <a:off x="0" y="0"/>
          <a:ext cx="9108504" cy="42210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79712"/>
                <a:gridCol w="1872208"/>
                <a:gridCol w="1512168"/>
                <a:gridCol w="1975523"/>
                <a:gridCol w="1768893"/>
              </a:tblGrid>
              <a:tr h="38823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Анализ умерших по месту смерти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52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Медицинские организации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 умерших от несчастного случая, травм и отравлений всего</a:t>
                      </a:r>
                      <a:endParaRPr lang="ru-RU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Из них, по месту смерти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269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 месте происшествия</a:t>
                      </a:r>
                      <a:endPara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 время транспортировки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 стационаре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0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/>
                        <a:t>Мангистауская</a:t>
                      </a:r>
                      <a:r>
                        <a:rPr lang="ru-RU" sz="1400" u="none" strike="noStrike" dirty="0" smtClean="0"/>
                        <a:t> область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205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53 (50,4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%</a:t>
                      </a:r>
                      <a:r>
                        <a:rPr lang="kk-KZ" sz="1400" u="none" strike="noStrike" baseline="0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kk-KZ" sz="1400" u="none" strike="noStrike" dirty="0" smtClean="0">
                          <a:effectLst/>
                        </a:rPr>
                        <a:t>(</a:t>
                      </a:r>
                      <a:r>
                        <a:rPr lang="ru-RU" sz="1400" u="none" strike="noStrike" dirty="0" smtClean="0">
                          <a:effectLst/>
                        </a:rPr>
                        <a:t>6,6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r>
                        <a:rPr lang="kk-KZ" sz="1400" u="none" strike="noStrike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45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kk-KZ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</a:rPr>
                        <a:t>2,8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r>
                        <a:rPr lang="kk-KZ" sz="1400" u="none" strike="noStrike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6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г. Актау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92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6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г. </a:t>
                      </a:r>
                      <a:r>
                        <a:rPr lang="ru-RU" sz="1400" u="none" strike="noStrike" dirty="0" err="1"/>
                        <a:t>Жанаозен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6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Бейнеуский район</a:t>
                      </a:r>
                      <a:endParaRPr lang="ru-RU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0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Тупкараганский район</a:t>
                      </a:r>
                      <a:endParaRPr lang="ru-RU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0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Мунайлинский район</a:t>
                      </a:r>
                      <a:endParaRPr lang="ru-RU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0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Мангистауский район</a:t>
                      </a:r>
                      <a:endParaRPr lang="ru-RU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0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/>
                        <a:t>Каракиянский</a:t>
                      </a:r>
                      <a:r>
                        <a:rPr lang="ru-RU" sz="1400" u="none" strike="noStrike" dirty="0"/>
                        <a:t> район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99502"/>
              </p:ext>
            </p:extLst>
          </p:nvPr>
        </p:nvGraphicFramePr>
        <p:xfrm>
          <a:off x="161764" y="4293096"/>
          <a:ext cx="878497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376264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 и 5 октября</a:t>
                      </a:r>
                      <a:r>
                        <a:rPr lang="ru-RU" sz="2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текущего года проведено совещание по межведомственному взаимодействию по вопросам травматизма</a:t>
                      </a:r>
                      <a:r>
                        <a:rPr lang="kk-KZ" sz="2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представителями Департамента внутренних дел, Департамента по чрезвычайным ситуациям, Центра медицины катастроф, Управления образования, Местной полиции, НПО «Қолдау Қазақстан», Управления пассажирского транспорта и автомобильных дорог, Инспекции транспортного контроля. 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5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7504" y="620688"/>
          <a:ext cx="8928994" cy="439248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97246"/>
                <a:gridCol w="1033107"/>
                <a:gridCol w="1771039"/>
                <a:gridCol w="1451270"/>
                <a:gridCol w="1488166"/>
                <a:gridCol w="1488166"/>
              </a:tblGrid>
              <a:tr h="118813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Дооснащение медицинским оборудованием на сумму  24, 797 млн. тенге</a:t>
                      </a:r>
                    </a:p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1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медицинской организации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Уровень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Оборудование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Количество единиц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 </a:t>
                      </a:r>
                    </a:p>
                    <a:p>
                      <a:pPr algn="ctr"/>
                      <a:r>
                        <a:rPr lang="kk-KZ" sz="1600" dirty="0" smtClean="0"/>
                        <a:t>(млн. тенге)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Примечание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60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Бейнеуская</a:t>
                      </a:r>
                      <a:r>
                        <a:rPr lang="ru-RU" sz="1600" dirty="0" smtClean="0"/>
                        <a:t> ЦРБ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Оборудование для оснащения реанимациононго</a:t>
                      </a:r>
                      <a:r>
                        <a:rPr lang="kk-KZ" sz="1600" baseline="0" dirty="0" smtClean="0"/>
                        <a:t> отделения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</a:t>
                      </a:r>
                      <a:r>
                        <a:rPr lang="kk-KZ" sz="1600" baseline="0" dirty="0" smtClean="0"/>
                        <a:t> </a:t>
                      </a:r>
                      <a:r>
                        <a:rPr lang="kk-KZ" sz="1600" dirty="0" smtClean="0"/>
                        <a:t>797,0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На этапе рассмотрения</a:t>
                      </a:r>
                      <a:r>
                        <a:rPr lang="kk-KZ" sz="1600" baseline="0" dirty="0" smtClean="0"/>
                        <a:t> заявок поставщиков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Тупкараганская</a:t>
                      </a:r>
                      <a:r>
                        <a:rPr lang="ru-RU" sz="1600" dirty="0" smtClean="0"/>
                        <a:t> ЦРБ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Санитарный автотранспрт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На этапе заключения договора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4149080"/>
            <a:ext cx="7739137" cy="576064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endParaRPr lang="ru-RU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23530" y="5229200"/>
            <a:ext cx="8496944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t">
            <a:normAutofit fontScale="77500" lnSpcReduction="20000"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1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Оснащение медицинской техникой стоимостью от 5 млн т. до 100 млн т. через ТОО «КАЗМЕДТЕХ» на условиях лизинга на 2017 </a:t>
            </a:r>
            <a:r>
              <a:rPr lang="ru-RU" dirty="0">
                <a:solidFill>
                  <a:srgbClr val="FF0000"/>
                </a:solidFill>
              </a:rPr>
              <a:t>год </a:t>
            </a:r>
            <a:r>
              <a:rPr lang="ru-RU" dirty="0" smtClean="0">
                <a:solidFill>
                  <a:srgbClr val="FF0000"/>
                </a:solidFill>
              </a:rPr>
              <a:t>по Дорожной карте  травмы </a:t>
            </a:r>
            <a:r>
              <a:rPr lang="ru-RU" dirty="0">
                <a:solidFill>
                  <a:srgbClr val="FF0000"/>
                </a:solidFill>
              </a:rPr>
              <a:t>на 4 единиц медицинской техники на общую сумму 76 013 </a:t>
            </a:r>
            <a:r>
              <a:rPr lang="ru-RU" dirty="0" smtClean="0">
                <a:solidFill>
                  <a:srgbClr val="FF0000"/>
                </a:solidFill>
              </a:rPr>
              <a:t>157 согласован с ТОО «КАЗМЕДТЕХ»</a:t>
            </a:r>
          </a:p>
          <a:p>
            <a:pPr marL="38735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На сессии областного </a:t>
            </a:r>
            <a:r>
              <a:rPr lang="ru-RU" dirty="0" err="1" smtClean="0">
                <a:solidFill>
                  <a:srgbClr val="FF0000"/>
                </a:solidFill>
              </a:rPr>
              <a:t>маслихата</a:t>
            </a:r>
            <a:r>
              <a:rPr lang="ru-RU" dirty="0" smtClean="0">
                <a:solidFill>
                  <a:srgbClr val="FF0000"/>
                </a:solidFill>
              </a:rPr>
              <a:t> из местного бюджета выделено 16 797,0 </a:t>
            </a:r>
            <a:r>
              <a:rPr lang="ru-RU" dirty="0" err="1" smtClean="0">
                <a:solidFill>
                  <a:srgbClr val="FF0000"/>
                </a:solidFill>
              </a:rPr>
              <a:t>тыс.т</a:t>
            </a:r>
            <a:r>
              <a:rPr lang="ru-RU" dirty="0" smtClean="0">
                <a:solidFill>
                  <a:srgbClr val="FF0000"/>
                </a:solidFill>
              </a:rPr>
              <a:t>. для оснащения межрайонного травматологического отделения </a:t>
            </a:r>
            <a:r>
              <a:rPr lang="ru-RU" dirty="0" err="1" smtClean="0">
                <a:solidFill>
                  <a:srgbClr val="FF0000"/>
                </a:solidFill>
              </a:rPr>
              <a:t>Бейнеуской</a:t>
            </a:r>
            <a:r>
              <a:rPr lang="ru-RU" dirty="0" smtClean="0">
                <a:solidFill>
                  <a:srgbClr val="FF0000"/>
                </a:solidFill>
              </a:rPr>
              <a:t> ЦРБ </a:t>
            </a:r>
          </a:p>
          <a:p>
            <a:pPr marL="38862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07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769652"/>
              </p:ext>
            </p:extLst>
          </p:nvPr>
        </p:nvGraphicFramePr>
        <p:xfrm>
          <a:off x="113149" y="386700"/>
          <a:ext cx="8845693" cy="63640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0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61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66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50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5083"/>
                <a:gridCol w="855083"/>
              </a:tblGrid>
              <a:tr h="494822">
                <a:tc gridSpan="8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Укомплектованность  кадрами по травме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4808">
                <a:tc rowSpan="2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Уровень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врачи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хирурги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врачи травматологи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врачи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реаниматологи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"</a:t>
                      </a:r>
                      <a:r>
                        <a:rPr lang="ru-RU" sz="1200" u="none" strike="noStrike" dirty="0" err="1">
                          <a:effectLst/>
                          <a:latin typeface="+mn-lt"/>
                        </a:rPr>
                        <a:t>Мангистауская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 областная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kk-KZ" sz="1200" u="none" strike="noStrike" dirty="0" smtClean="0">
                          <a:effectLst/>
                          <a:latin typeface="+mn-lt"/>
                        </a:rPr>
                        <a:t> А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«Областная детская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kk-KZ" sz="1200" u="none" strike="noStrike" baseline="0" dirty="0" smtClean="0">
                          <a:effectLst/>
                          <a:latin typeface="+mn-lt"/>
                        </a:rPr>
                        <a:t> А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Жанаозенская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центральная городская больница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Бейнеуская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центральная районная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6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"</a:t>
                      </a:r>
                      <a:r>
                        <a:rPr lang="ru-RU" sz="1200" u="none" strike="noStrike" dirty="0" err="1">
                          <a:effectLst/>
                          <a:latin typeface="+mn-lt"/>
                        </a:rPr>
                        <a:t>Жетыбайская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 сельская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Мунайлинская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центральная районная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Мангистауская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центральная 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районнаябольница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I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Тупкараганская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центральная районная больница"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I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0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Каракиянская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центральная районная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больница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I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038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ВСЕГО</a:t>
                      </a: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u="none" strike="noStrike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kk-KZ" sz="1600" b="1" u="none" strike="noStrike" baseline="0" dirty="0" smtClean="0">
                          <a:effectLst/>
                          <a:latin typeface="+mn-lt"/>
                        </a:rPr>
                        <a:t> (+2 МОБ)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 rot="10800000" flipV="1">
            <a:off x="179512" y="6525342"/>
            <a:ext cx="8856984" cy="2880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endParaRPr lang="ru-RU" sz="1400" b="1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0" y="260648"/>
            <a:ext cx="8712970" cy="504056"/>
          </a:xfrm>
          <a:prstGeom prst="rect">
            <a:avLst/>
          </a:prstGeom>
        </p:spPr>
        <p:txBody>
          <a:bodyPr vert="horz" anchor="ctr">
            <a:normAutofit fontScale="4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5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21890"/>
              </p:ext>
            </p:extLst>
          </p:nvPr>
        </p:nvGraphicFramePr>
        <p:xfrm>
          <a:off x="179512" y="548680"/>
          <a:ext cx="8784976" cy="608109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00400"/>
                <a:gridCol w="5184576"/>
              </a:tblGrid>
              <a:tr h="444002"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/>
                        <a:t>Обучение специалистов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5354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/>
                        <a:t>Темы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/>
                        <a:t>Количество обученных специалистов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83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Вопросы неотложной помощи при травме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врачей и 20 средних медицинских работников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587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«Экстренные врачебные действия при обширных травмах» региональным представительством Международного комитета Красного Креста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 специалистов (врачи скорой помощи, травматологи, хирурги больниц и поликлиник области)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347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Симуляционные</a:t>
                      </a:r>
                      <a:r>
                        <a:rPr lang="ru-RU" sz="1400" dirty="0" smtClean="0"/>
                        <a:t> навыки при неотложных критических состояниях на базе </a:t>
                      </a:r>
                      <a:r>
                        <a:rPr lang="ru-RU" sz="1400" dirty="0" err="1" smtClean="0"/>
                        <a:t>Симуляционного</a:t>
                      </a:r>
                      <a:r>
                        <a:rPr lang="ru-RU" sz="1400" dirty="0" smtClean="0"/>
                        <a:t> центра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116 </a:t>
                      </a:r>
                      <a:r>
                        <a:rPr lang="ru-RU" sz="1400" dirty="0" err="1" smtClean="0"/>
                        <a:t>парамедиков</a:t>
                      </a:r>
                      <a:r>
                        <a:rPr lang="ru-RU" sz="1400" dirty="0" smtClean="0"/>
                        <a:t>, в том числе 17 средних медицинских работников, 12 фельдшеров, 55 водителей и 32 санитаров.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18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Выездной цикл в г. Актау </a:t>
                      </a:r>
                    </a:p>
                    <a:p>
                      <a:pPr algn="ctr"/>
                      <a:r>
                        <a:rPr lang="ru-RU" sz="1400" dirty="0" smtClean="0"/>
                        <a:t>по переподготовке </a:t>
                      </a:r>
                      <a:r>
                        <a:rPr lang="ru-RU" sz="1400" dirty="0" err="1" smtClean="0"/>
                        <a:t>реабилитологов</a:t>
                      </a: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 специалистов (травматологи, терапевты, </a:t>
                      </a:r>
                      <a:r>
                        <a:rPr lang="ru-RU" sz="1400" dirty="0" err="1" smtClean="0"/>
                        <a:t>реабилитологи</a:t>
                      </a:r>
                      <a:r>
                        <a:rPr lang="ru-RU" sz="1400" dirty="0" smtClean="0"/>
                        <a:t>, невропатологи, кардиологи, нейрохирурги)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18674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Запланирован</a:t>
                      </a:r>
                      <a:r>
                        <a:rPr lang="kk-KZ" sz="1400" baseline="0" dirty="0" smtClean="0"/>
                        <a:t> выездной цикл в г. Актау представителями </a:t>
                      </a:r>
                      <a:r>
                        <a:rPr lang="ru-RU" sz="1400" baseline="0" dirty="0" smtClean="0"/>
                        <a:t>Казахского медицинского университета непрерывного образования по следующим циклам: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sz="1400" baseline="0" dirty="0" smtClean="0"/>
                        <a:t>Особенности диагностики и лечение при </a:t>
                      </a:r>
                      <a:r>
                        <a:rPr lang="ru-RU" sz="1400" baseline="0" dirty="0" err="1" smtClean="0"/>
                        <a:t>политравмах</a:t>
                      </a:r>
                      <a:r>
                        <a:rPr lang="ru-RU" sz="1400" baseline="0" dirty="0" smtClean="0"/>
                        <a:t> (108 ч/2нед.);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baseline="0" dirty="0" smtClean="0"/>
                        <a:t>2. Оказание первой медицинской помощи при травме на месте происшествия (108 ч/2 </a:t>
                      </a:r>
                      <a:r>
                        <a:rPr lang="ru-RU" sz="1400" baseline="0" dirty="0" err="1" smtClean="0"/>
                        <a:t>нед</a:t>
                      </a:r>
                      <a:r>
                        <a:rPr lang="ru-RU" sz="1400" baseline="0" dirty="0" smtClean="0"/>
                        <a:t>.).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Врачи и СМР (92, в том числе: врачей – 30 (травматологи-13, хирурги- 11, нейрохирурги - 1, анестезиологи - реаниматологи -3, психиатры - 1, ВОП–1), СМР – 52 (медсестры – 32, фельдшеры - 30)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3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75309"/>
              </p:ext>
            </p:extLst>
          </p:nvPr>
        </p:nvGraphicFramePr>
        <p:xfrm>
          <a:off x="251521" y="764704"/>
          <a:ext cx="8568952" cy="516619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01299"/>
                <a:gridCol w="5667653"/>
              </a:tblGrid>
              <a:tr h="308024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Проблемы</a:t>
                      </a:r>
                      <a:r>
                        <a:rPr lang="kk-KZ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Пути решения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28112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Уровень оснащенности МТО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Бейнеуской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ЦРБ и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Жетыбайской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СБ не соответствует нормативу (приказ МЗ РК №352 от 06.06.2011г.)</a:t>
                      </a:r>
                      <a:endParaRPr lang="ru-RU" sz="16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 октябрьской сессию областного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маслихата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выделено 18 066,0 тыс. тенге для оснащения МТО 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Бейнеуской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ЦРБ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Необходимо</a:t>
                      </a:r>
                      <a:r>
                        <a:rPr lang="ru-RU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выделение средств на оснащения МТО </a:t>
                      </a:r>
                      <a:r>
                        <a:rPr lang="ru-RU" sz="1600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Жетыбайской</a:t>
                      </a:r>
                      <a:r>
                        <a:rPr lang="ru-RU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СБ 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</a:t>
                      </a:r>
                      <a:endParaRPr lang="ru-RU" sz="16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76437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Отсутствие трассового медико-спасательного пункта на аварийно-опасном участке в районе села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Сай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-Утес расположенного вдоль трассы республиканского значения Актау – Атырау</a:t>
                      </a:r>
                      <a:endParaRPr lang="ru-RU" sz="16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Направлено письмо Министру внутренних  дел  Республики Казахстан К.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Касымову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Министру здравоохранения  и  социального развития   Республики   Казахстан Т.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Дуйсеновой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за  подписью  заместителя 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акима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области  Б.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Нургазиевой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для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решения вопроса  открытия трассового медико-спасательного пункта на аварийно-опасном участке в районе села </a:t>
                      </a:r>
                      <a:r>
                        <a:rPr 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Сай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-Утес расположенного вдоль трассы республиканского значения Актау – Атырау</a:t>
                      </a:r>
                      <a:r>
                        <a:rPr lang="kk-KZ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kk-KZ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6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12970"/>
              </p:ext>
            </p:extLst>
          </p:nvPr>
        </p:nvGraphicFramePr>
        <p:xfrm>
          <a:off x="-1015" y="116632"/>
          <a:ext cx="9145015" cy="65966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96344"/>
                <a:gridCol w="6048671"/>
              </a:tblGrid>
              <a:tr h="293974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Проблемные</a:t>
                      </a:r>
                      <a:r>
                        <a:rPr lang="kk-KZ" sz="1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вопросы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Пути решения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230914">
                <a:tc>
                  <a:txBody>
                    <a:bodyPr/>
                    <a:lstStyle/>
                    <a:p>
                      <a:pPr algn="ctr"/>
                      <a:r>
                        <a:rPr lang="kk-KZ" sz="1300" b="1" kern="1200" dirty="0" smtClean="0"/>
                        <a:t>В структуре смертности от травматизма 50,8 </a:t>
                      </a:r>
                      <a:r>
                        <a:rPr lang="en-US" sz="1300" b="1" kern="1200" dirty="0" smtClean="0"/>
                        <a:t>% </a:t>
                      </a:r>
                      <a:r>
                        <a:rPr lang="ru-RU" sz="1300" b="1" kern="1200" dirty="0" smtClean="0"/>
                        <a:t> смертности </a:t>
                      </a:r>
                      <a:r>
                        <a:rPr lang="kk-KZ" sz="1300" b="1" kern="1200" dirty="0" smtClean="0"/>
                        <a:t>происходит на месте происшествия </a:t>
                      </a:r>
                      <a:endParaRPr lang="ru-RU" sz="13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/>
                        <a:t> 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Обучение сотрудников ДВД, ДЧС, ЦМК    навыкам оказания первой</a:t>
                      </a:r>
                      <a:r>
                        <a:rPr lang="ru-RU" sz="1400" kern="1200" baseline="0" dirty="0" smtClean="0"/>
                        <a:t> медицинской помощи </a:t>
                      </a:r>
                      <a:r>
                        <a:rPr lang="ru-RU" sz="1400" kern="1200" dirty="0" smtClean="0"/>
                        <a:t>при неотложных критических состояниях на базе  </a:t>
                      </a:r>
                      <a:r>
                        <a:rPr lang="ru-RU" sz="1400" kern="1200" dirty="0" err="1" smtClean="0"/>
                        <a:t>Симуляционного</a:t>
                      </a:r>
                      <a:r>
                        <a:rPr lang="ru-RU" sz="1400" kern="1200" dirty="0" smtClean="0"/>
                        <a:t> центра  МОБ;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 Комплектация укладки  (комплект приборов, инструментов, лекарственных средств и изделий медицинского назначения) сотрудников ДВД, ДЧС, ЦМК 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предусмотреть наличие наркотических средств в списке  лекарственных   препаратов   укладки  сотрудников ДВД, ДЧС, ЦМК  для оказания экстренной медицинской помощи больным с травмой, </a:t>
                      </a:r>
                      <a:r>
                        <a:rPr lang="ru-RU" sz="1400" kern="1200" dirty="0" err="1" smtClean="0"/>
                        <a:t>политравмой</a:t>
                      </a:r>
                      <a:r>
                        <a:rPr lang="ru-RU" sz="1400" kern="1200" dirty="0" smtClean="0"/>
                        <a:t> на уровне трассовых медико-спасательных  пунктов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kern="1200" dirty="0" smtClean="0"/>
                        <a:t> </a:t>
                      </a:r>
                      <a:r>
                        <a:rPr lang="kk-KZ" sz="1400" b="1" kern="1200" dirty="0" smtClean="0"/>
                        <a:t>Руководителю Инспекции транспортного контроля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kk-KZ" sz="1400" b="1" kern="1200" dirty="0" smtClean="0"/>
                        <a:t> рассмотреть возможность: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 Обязательного прохождения курсов по оказанию первой </a:t>
                      </a:r>
                      <a:r>
                        <a:rPr lang="ru-RU" sz="1400" kern="1200" dirty="0" err="1" smtClean="0"/>
                        <a:t>доврчебной</a:t>
                      </a:r>
                      <a:r>
                        <a:rPr lang="ru-RU" sz="1400" kern="1200" dirty="0" smtClean="0"/>
                        <a:t> помощи и последующей аттестации водителей и кондукторов автобусов, такси, в том числе и междугородных;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 Обязательного прохождения дорожных полицейских курсов оказания первой доврачебной помощи;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 Регулярного, не реже 2 раза в год, прохождения водителями междугородних транспортных сообщений психосоциального консультирования;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Установки дорожных знаков, ограничивающих скоростной режим, вдоль трасс «Актау-</a:t>
                      </a:r>
                      <a:r>
                        <a:rPr lang="ru-RU" sz="1400" kern="1200" dirty="0" err="1" smtClean="0"/>
                        <a:t>Жанозен</a:t>
                      </a:r>
                      <a:r>
                        <a:rPr lang="ru-RU" sz="1400" kern="1200" dirty="0" smtClean="0"/>
                        <a:t>», «Актау-</a:t>
                      </a:r>
                      <a:r>
                        <a:rPr lang="ru-RU" sz="1400" kern="1200" dirty="0" err="1" smtClean="0"/>
                        <a:t>Шетпе</a:t>
                      </a:r>
                      <a:r>
                        <a:rPr lang="ru-RU" sz="1400" kern="1200" dirty="0" smtClean="0"/>
                        <a:t>», «</a:t>
                      </a:r>
                      <a:r>
                        <a:rPr lang="ru-RU" sz="1400" kern="1200" dirty="0" err="1" smtClean="0"/>
                        <a:t>Шетпе</a:t>
                      </a:r>
                      <a:r>
                        <a:rPr lang="ru-RU" sz="1400" kern="1200" dirty="0" smtClean="0"/>
                        <a:t>-Бейнеу»;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/>
                        <a:t>Установки дополнительных радарных систем и видеокамер в вышеуказанных трассах.</a:t>
                      </a:r>
                    </a:p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ru-RU" sz="1400" kern="1200" dirty="0" smtClean="0"/>
                        <a:t> </a:t>
                      </a:r>
                      <a:endParaRPr lang="ru-RU" sz="14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27" y="404664"/>
            <a:ext cx="8928992" cy="936104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Дорожная карта по внедрению интегрированной модели управления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онкологическими заболеваниями 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2016-2019 годы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Всего запланировано  48– мероприятий , из которых: 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выполнены – 42 (87,5%)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процессе выполнения – 4 (8,3%)</a:t>
            </a: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1)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организация гистологической 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имунногистохимических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лаборатории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9728" indent="0" algn="just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открытие кабинета телемедицины путем передачи из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Мунайлинской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ЦРБ в ООД.</a:t>
            </a:r>
          </a:p>
          <a:p>
            <a:pPr marL="109728" indent="0" algn="just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недрение локальных информационных  систем в ООД и медицинских организациях по механизму ГЧП с участием ТОО «Жар</a:t>
            </a:r>
            <a:r>
              <a:rPr lang="kk-KZ" sz="2000" dirty="0" smtClean="0">
                <a:solidFill>
                  <a:schemeClr val="tx2">
                    <a:lumMod val="50000"/>
                  </a:schemeClr>
                </a:solidFill>
              </a:rPr>
              <a:t>қ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ын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болашақ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 выполнены – 2 (4,2%)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1)подготовка специалиста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цитолога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ЖГП №1 на 2016год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2)подготовка специалистов: онколога , маммолога  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эндоскописта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в ЖГП №2 на 2016 год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637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79208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57501"/>
              </p:ext>
            </p:extLst>
          </p:nvPr>
        </p:nvGraphicFramePr>
        <p:xfrm>
          <a:off x="107506" y="1052736"/>
          <a:ext cx="8928990" cy="55367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5483"/>
                <a:gridCol w="2530846"/>
                <a:gridCol w="653341"/>
                <a:gridCol w="725934"/>
                <a:gridCol w="1960022"/>
                <a:gridCol w="989911"/>
                <a:gridCol w="640379"/>
                <a:gridCol w="983074"/>
              </a:tblGrid>
              <a:tr h="3258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</a:t>
                      </a:r>
                      <a:r>
                        <a:rPr lang="ru-RU" sz="1400" dirty="0" err="1" smtClean="0"/>
                        <a:t>пп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Целевой индикатор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Ед. </a:t>
                      </a:r>
                      <a:r>
                        <a:rPr lang="ru-RU" sz="1400" dirty="0" err="1" smtClean="0"/>
                        <a:t>изм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Годы реализации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205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за 9 месяцев 2016г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5553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Смертность от ЗНО</a:t>
                      </a:r>
                    </a:p>
                    <a:p>
                      <a:pPr algn="ctr"/>
                      <a:r>
                        <a:rPr lang="ru-RU" sz="1400" dirty="0" smtClean="0"/>
                        <a:t> на 100 тыс. население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58,9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876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Ранняя выявляемость ЗНО </a:t>
                      </a:r>
                    </a:p>
                    <a:p>
                      <a:pPr algn="ctr"/>
                      <a:r>
                        <a:rPr lang="ru-RU" sz="1400" dirty="0" smtClean="0"/>
                        <a:t>(</a:t>
                      </a:r>
                      <a:r>
                        <a:rPr lang="en-US" sz="1400" dirty="0" smtClean="0"/>
                        <a:t>I</a:t>
                      </a:r>
                      <a:r>
                        <a:rPr lang="ru-RU" sz="1400" dirty="0" smtClean="0"/>
                        <a:t>-</a:t>
                      </a:r>
                      <a:r>
                        <a:rPr lang="ru-RU" sz="1400" baseline="0" dirty="0" smtClean="0"/>
                        <a:t> стадия), удельный вес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17,6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8863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 </a:t>
                      </a:r>
                      <a:r>
                        <a:rPr lang="en-US" sz="1400" dirty="0" smtClean="0"/>
                        <a:t>III-IV</a:t>
                      </a:r>
                      <a:r>
                        <a:rPr lang="ru-RU" sz="1400" dirty="0" smtClean="0"/>
                        <a:t> стадии ЗНО визуальной локализации, удельный вес в 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12,6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6862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 больных со ЗНО, живущих 5 и более лет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1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14868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Охват специализированным противоопухолевым лечением больных, подлежащих лечению, из числа впервые выявленных ЗНО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91,7 </a:t>
                      </a:r>
                    </a:p>
                    <a:p>
                      <a:pPr algn="ctr"/>
                      <a:r>
                        <a:rPr lang="kk-KZ" sz="1400" dirty="0" smtClean="0"/>
                        <a:t>2015</a:t>
                      </a:r>
                      <a:r>
                        <a:rPr lang="kk-KZ" sz="1400" baseline="0" dirty="0" smtClean="0"/>
                        <a:t> – 420 СПЛ</a:t>
                      </a:r>
                    </a:p>
                    <a:p>
                      <a:pPr algn="ctr"/>
                      <a:r>
                        <a:rPr lang="kk-KZ" sz="1400" baseline="0" dirty="0" smtClean="0"/>
                        <a:t>2016 – 586 СПЛ</a:t>
                      </a:r>
                    </a:p>
                    <a:p>
                      <a:pPr algn="ctr"/>
                      <a:r>
                        <a:rPr lang="kk-KZ" sz="1400" baseline="0" dirty="0" smtClean="0"/>
                        <a:t>всего за 2015 г. – 516</a:t>
                      </a:r>
                    </a:p>
                    <a:p>
                      <a:pPr algn="ctr"/>
                      <a:r>
                        <a:rPr lang="kk-KZ" sz="1400" baseline="0" dirty="0" smtClean="0"/>
                        <a:t>за 2016 г. - 639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725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7332976"/>
              </p:ext>
            </p:extLst>
          </p:nvPr>
        </p:nvGraphicFramePr>
        <p:xfrm>
          <a:off x="107504" y="553767"/>
          <a:ext cx="8928992" cy="3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8747383"/>
              </p:ext>
            </p:extLst>
          </p:nvPr>
        </p:nvGraphicFramePr>
        <p:xfrm>
          <a:off x="107504" y="4660995"/>
          <a:ext cx="892899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31"/>
                <a:gridCol w="402076"/>
                <a:gridCol w="658731"/>
                <a:gridCol w="512347"/>
                <a:gridCol w="585539"/>
                <a:gridCol w="658731"/>
                <a:gridCol w="512347"/>
                <a:gridCol w="658731"/>
                <a:gridCol w="658731"/>
                <a:gridCol w="731924"/>
                <a:gridCol w="731924"/>
                <a:gridCol w="731924"/>
                <a:gridCol w="731924"/>
                <a:gridCol w="803931"/>
              </a:tblGrid>
              <a:tr h="391411">
                <a:tc gridSpan="2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РК 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МО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Бейнеу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Жетыбай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Тупкараган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6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26153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71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26928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176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4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Динамика роста в %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  21,4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34,7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153,7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- 5,3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-8,9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19,9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38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491880" y="3501008"/>
            <a:ext cx="648072" cy="6120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84168" y="3501008"/>
            <a:ext cx="648714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32882" y="3501008"/>
            <a:ext cx="647430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504" y="5517232"/>
            <a:ext cx="936104" cy="12241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4087672"/>
            <a:ext cx="6408712" cy="54006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 заболеваемости -16 место, по динамике выявляемости-1 место по РК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199" y="2272"/>
            <a:ext cx="8229600" cy="44983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+mn-lt"/>
              </a:rPr>
              <a:t>Заболеваемость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ЗНО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38521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9909334"/>
              </p:ext>
            </p:extLst>
          </p:nvPr>
        </p:nvGraphicFramePr>
        <p:xfrm>
          <a:off x="107504" y="548680"/>
          <a:ext cx="89289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8300670"/>
              </p:ext>
            </p:extLst>
          </p:nvPr>
        </p:nvGraphicFramePr>
        <p:xfrm>
          <a:off x="107950" y="4941167"/>
          <a:ext cx="8928546" cy="165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19"/>
                <a:gridCol w="632619"/>
                <a:gridCol w="632619"/>
                <a:gridCol w="549969"/>
                <a:gridCol w="648072"/>
                <a:gridCol w="648072"/>
                <a:gridCol w="576064"/>
                <a:gridCol w="576064"/>
                <a:gridCol w="648072"/>
                <a:gridCol w="720080"/>
                <a:gridCol w="720080"/>
                <a:gridCol w="504056"/>
                <a:gridCol w="720080"/>
                <a:gridCol w="720080"/>
              </a:tblGrid>
              <a:tr h="4320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60,6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11312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11207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932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удельн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.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- 2,3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0,3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- 54,9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46,2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118,1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39</a:t>
            </a:fld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401757" y="3452169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07904" y="335699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-540568" y="6597352"/>
            <a:ext cx="108011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199" y="2272"/>
            <a:ext cx="8229600" cy="44983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Смертность от ЗНО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40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+mn-lt"/>
              </a:rPr>
              <a:t>Индикаторы оценки качества внедрения интегрированной модели оказания помощи больным с острым инфарктом </a:t>
            </a:r>
            <a:r>
              <a:rPr lang="ru-RU" sz="1600" b="1" dirty="0" smtClean="0">
                <a:solidFill>
                  <a:prstClr val="black"/>
                </a:solidFill>
                <a:latin typeface="+mn-lt"/>
              </a:rPr>
              <a:t>миокарда</a:t>
            </a:r>
            <a:r>
              <a:rPr lang="ru-RU" sz="1600" dirty="0">
                <a:solidFill>
                  <a:prstClr val="black"/>
                </a:solidFill>
                <a:latin typeface="+mn-lt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37657"/>
              </p:ext>
            </p:extLst>
          </p:nvPr>
        </p:nvGraphicFramePr>
        <p:xfrm>
          <a:off x="179513" y="1082227"/>
          <a:ext cx="8856983" cy="575530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0128"/>
                <a:gridCol w="4301678"/>
                <a:gridCol w="783407"/>
                <a:gridCol w="3521770"/>
              </a:tblGrid>
              <a:tr h="124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№</a:t>
                      </a:r>
                      <a:endParaRPr lang="ru-RU" sz="13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Наименование индикаторов</a:t>
                      </a:r>
                      <a:endParaRPr lang="ru-RU" sz="13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7455" marR="97455" marT="36546" marB="365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Цел. </a:t>
                      </a:r>
                      <a:r>
                        <a:rPr lang="ru-RU" sz="1300" b="1" dirty="0">
                          <a:effectLst/>
                        </a:rPr>
                        <a:t>уровень</a:t>
                      </a:r>
                      <a:endParaRPr lang="ru-RU" sz="13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Фактические данные по региону</a:t>
                      </a:r>
                      <a:endParaRPr lang="ru-RU" sz="13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</a:tr>
              <a:tr h="368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Доля пациентов, доставленных  в течение 120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мин   </a:t>
                      </a: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центр Ч.К.В.  </a:t>
                      </a: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момента первого медицинского контакта (ПМК)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0152" marR="10152" marT="761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80,6%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Всего 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ОКС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361 пациентов</a:t>
                      </a:r>
                      <a:endParaRPr lang="ru-RU" sz="13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3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теч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. 120 мин доставлено  -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3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теч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. 12 часов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3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санавиацией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из ЦРБ -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70 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</a:tr>
              <a:tr h="906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Доля пациентов, которым проведено  ЧКВ  по показаниям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0152" marR="10152" marT="761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88,6%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В центр ЧКВ доставлено 361 пациентов из них 320 проведено первичное ЧКВ.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41 (11,4 %) - письменный отказ от ЧКВ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</a:tr>
              <a:tr h="44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Доля выполненных тромболизисов во время обслуживания СМП (по показаниям)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0152" marR="10152" marT="761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90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14" marR="7614" marT="558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86,6%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14" marR="7614" marT="5583" marB="0" anchor="ctr"/>
                </a:tc>
              </a:tr>
              <a:tr h="44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</a:t>
                      </a:r>
                      <a:endParaRPr lang="ru-RU" sz="13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Доля  охвата пациентов ВЧ-</a:t>
                      </a:r>
                      <a:r>
                        <a:rPr lang="ru-RU" sz="13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тропониновым</a:t>
                      </a: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тестом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(количественным </a:t>
                      </a: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методом)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0152" marR="10152" marT="761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</a:tr>
              <a:tr h="676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Смертность от острого инфаркта миокарда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0152" marR="10152" marT="761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 на 100 тыс. населения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3,6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отмечается снижение смертности 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ОИМ на 59% в сравнении с аналогичным периодом  2015 г - 8,8. РК – 13,8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</a:tr>
              <a:tr h="927562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Своевременное прибытие бригады СМП 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(Соотношение количеств </a:t>
                      </a: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случаев прибытия бригады СМП в 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течении 15 минут </a:t>
                      </a: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 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общему количеству </a:t>
                      </a: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вызовов (для 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населения </a:t>
                      </a: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свыше 10 000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0152" marR="10152" marT="761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ru-RU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Всего ОКС 443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</a:tr>
              <a:tr h="142524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Показатель догоспитальной летальности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0152" marR="10152" marT="761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3,5%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2016 – 1,8%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всего ОКС 443, </a:t>
                      </a:r>
                      <a:r>
                        <a:rPr lang="kk-KZ" sz="13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смерть до прибытия СМП  4, при оказании помощи</a:t>
                      </a:r>
                      <a:r>
                        <a:rPr lang="kk-KZ" sz="13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4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14" marR="7614" marT="5583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  <a:noFill/>
          <a:ln w="28575">
            <a:noFill/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Дооснащение мед оборудованием на общую сумму 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164 861 600 тенге </a:t>
            </a:r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(13 единиц)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1052736"/>
          <a:ext cx="8003232" cy="4267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7306"/>
                <a:gridCol w="2099179"/>
                <a:gridCol w="721593"/>
                <a:gridCol w="1246387"/>
                <a:gridCol w="983989"/>
                <a:gridCol w="2164778"/>
              </a:tblGrid>
              <a:tr h="177207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Оборудование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101461" marR="101461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Источник финансирования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1968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Примечание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038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Комплекс </a:t>
                      </a:r>
                      <a:r>
                        <a:rPr lang="ru-RU" sz="1400" dirty="0" err="1" smtClean="0"/>
                        <a:t>обрудования</a:t>
                      </a:r>
                      <a:r>
                        <a:rPr lang="ru-RU" sz="1400" dirty="0" smtClean="0"/>
                        <a:t> для гистологической и </a:t>
                      </a:r>
                      <a:r>
                        <a:rPr lang="ru-RU" sz="1400" dirty="0" err="1" smtClean="0"/>
                        <a:t>имунногистохимической</a:t>
                      </a:r>
                      <a:r>
                        <a:rPr lang="ru-RU" sz="1400" baseline="0" dirty="0" smtClean="0"/>
                        <a:t> лаборатории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1-комплект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этапе поставки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Местный бюджет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196897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Биохим.анализатор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поставлена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Спонсор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3347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Коагулометр</a:t>
                      </a:r>
                      <a:r>
                        <a:rPr lang="ru-RU" sz="1400" dirty="0" smtClean="0"/>
                        <a:t> порт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поставлена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Республиканский</a:t>
                      </a:r>
                      <a:r>
                        <a:rPr lang="ru-RU" sz="1400" baseline="0" dirty="0" smtClean="0"/>
                        <a:t> бюджет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3347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Видеоколоноскоп</a:t>
                      </a:r>
                      <a:r>
                        <a:rPr lang="ru-RU" sz="1400" dirty="0" smtClean="0"/>
                        <a:t> с гастроскопом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поставлена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Спонсор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3347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Комплекс</a:t>
                      </a:r>
                      <a:r>
                        <a:rPr lang="ru-RU" sz="1400" baseline="0" dirty="0" smtClean="0"/>
                        <a:t>  МТ для ОРИТ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поставлена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Республиканский</a:t>
                      </a:r>
                      <a:r>
                        <a:rPr lang="ru-RU" sz="1400" baseline="0" dirty="0" smtClean="0"/>
                        <a:t> бюджет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  <a:tr h="3347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Эндовидеохирургический комплекс и ИМН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поставлена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Собственные средства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461" marR="10146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40</a:t>
            </a:fld>
            <a:endParaRPr lang="ru-RU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323528" y="5489848"/>
            <a:ext cx="8496944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t">
            <a:normAutofit fontScale="92500"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1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Оснащение медицинской техникой стоимостью от 5 млн т. до 100 млн т. через ТОО «КАЗМЕДТЕХ» на условиях лизинга на 2017 </a:t>
            </a:r>
            <a:r>
              <a:rPr lang="ru-RU" dirty="0">
                <a:solidFill>
                  <a:srgbClr val="FF0000"/>
                </a:solidFill>
              </a:rPr>
              <a:t>год </a:t>
            </a:r>
            <a:r>
              <a:rPr lang="ru-RU" dirty="0" smtClean="0">
                <a:solidFill>
                  <a:srgbClr val="FF0000"/>
                </a:solidFill>
              </a:rPr>
              <a:t>по Дорожной </a:t>
            </a:r>
            <a:r>
              <a:rPr lang="ru-RU" dirty="0">
                <a:solidFill>
                  <a:srgbClr val="FF0000"/>
                </a:solidFill>
              </a:rPr>
              <a:t>карте  по онкологии на 8 единиц медицинской техники на общую сумму 244 999 </a:t>
            </a:r>
            <a:r>
              <a:rPr lang="ru-RU" dirty="0" smtClean="0">
                <a:solidFill>
                  <a:srgbClr val="FF0000"/>
                </a:solidFill>
              </a:rPr>
              <a:t>275 согласован с ТОО «КАЗМЕДТЕХ»</a:t>
            </a:r>
          </a:p>
          <a:p>
            <a:pPr marL="38862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967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48220"/>
              </p:ext>
            </p:extLst>
          </p:nvPr>
        </p:nvGraphicFramePr>
        <p:xfrm>
          <a:off x="107504" y="116633"/>
          <a:ext cx="8856983" cy="6641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6184"/>
                <a:gridCol w="1008112"/>
                <a:gridCol w="648072"/>
                <a:gridCol w="936104"/>
                <a:gridCol w="864096"/>
                <a:gridCol w="1008112"/>
                <a:gridCol w="720080"/>
                <a:gridCol w="916336"/>
                <a:gridCol w="1099887"/>
              </a:tblGrid>
              <a:tr h="501665">
                <a:tc gridSpan="9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Укомплектованность кадрами по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Дорожной карте по внедрению интегрированной модели управления онкологическими заболеваниями по </a:t>
                      </a: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</a:t>
                      </a:r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уровню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7421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Врач-маммолог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Врач-онколог 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082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Выделенный штат</a:t>
                      </a:r>
                      <a:endParaRPr lang="ru-RU" sz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заняты</a:t>
                      </a:r>
                      <a:endParaRPr lang="ru-RU" sz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потребность</a:t>
                      </a:r>
                      <a:endParaRPr lang="ru-RU" sz="12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укомплектовано</a:t>
                      </a:r>
                      <a:endParaRPr lang="ru-RU" sz="12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Выделенный штат</a:t>
                      </a:r>
                      <a:endParaRPr lang="ru-RU" sz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заняты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потребность</a:t>
                      </a:r>
                      <a:endParaRPr lang="ru-RU" sz="12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укомплектовано</a:t>
                      </a:r>
                      <a:endParaRPr lang="ru-RU" sz="12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9704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Актауская городская поликлиника №1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9704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Актауская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городская поликлиника №2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9704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Жанаозенская городская поликлиника №1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9704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Жанаозенская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городская поликлиника №2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097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Бейнеуская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РП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097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Каракиянская ЦРБ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097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Жетыйбайская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СБ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097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Мангистауская ЦРБ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097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Мунайлинская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ЦРБ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264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Тупкараганская</a:t>
                      </a:r>
                      <a:r>
                        <a:rPr lang="kk-KZ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ЦРБ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3863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Всего: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59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00770"/>
              </p:ext>
            </p:extLst>
          </p:nvPr>
        </p:nvGraphicFramePr>
        <p:xfrm>
          <a:off x="107504" y="188640"/>
          <a:ext cx="8856984" cy="63391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32448"/>
                <a:gridCol w="1944216"/>
                <a:gridCol w="2880320"/>
              </a:tblGrid>
              <a:tr h="38007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Укомплектованность кадрами по Дорожной карте по внедрению интегрированной модели управления онкологическими заболеваниями по I</a:t>
                      </a:r>
                      <a:r>
                        <a:rPr lang="en-US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уровню</a:t>
                      </a:r>
                      <a:endParaRPr lang="ru-RU" sz="14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Областной онкологический</a:t>
                      </a:r>
                      <a:r>
                        <a:rPr lang="ru-RU" sz="1400" baseline="0" dirty="0" smtClean="0"/>
                        <a:t> диспансер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потребность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укомплектовано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хирург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химиотерапевт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радиолог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цитолог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патоморфолог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эндоскопист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1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онкогинеколог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1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маммолог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82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Реаниматолог-анестезиолог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8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Медицинский физик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1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Инженер по обслуживанию луч</a:t>
                      </a:r>
                      <a:r>
                        <a:rPr lang="kk-KZ" sz="1400" dirty="0" smtClean="0"/>
                        <a:t>.аппарата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1703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Врач-статист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1703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Всего: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7 (+7,</a:t>
                      </a:r>
                      <a:r>
                        <a:rPr lang="kk-KZ" sz="1400" baseline="0" dirty="0" smtClean="0"/>
                        <a:t> в том числе </a:t>
                      </a:r>
                      <a:r>
                        <a:rPr lang="kk-KZ" sz="1400" dirty="0" smtClean="0"/>
                        <a:t>1 хирург,  1 патоморфолог, 1 эндоскопист, 1 маммолог, 1 реаниматолог-анестезиолог, 2 врача статиста)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77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6" y="1260821"/>
            <a:ext cx="87185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37491"/>
            <a:ext cx="8567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тренинговом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центре АГП №2 обучены 299 специалистов организаций ПМСП по вопросам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онконасторожности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 раннего выявления онкологических больных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11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3375755"/>
              </p:ext>
            </p:extLst>
          </p:nvPr>
        </p:nvGraphicFramePr>
        <p:xfrm>
          <a:off x="0" y="692696"/>
          <a:ext cx="4499991" cy="56886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5515"/>
                <a:gridCol w="4034476"/>
              </a:tblGrid>
              <a:tr h="3300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Проблемы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62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Рост запущенных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случаев и смертности по локализациям желудок, пищевод , легкие</a:t>
                      </a:r>
                    </a:p>
                    <a:p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169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Отсутствие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собственной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гистологической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 </a:t>
                      </a:r>
                      <a:r>
                        <a:rPr lang="ru-RU" sz="14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имунногистохимической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лаборатории с экспресс лабораторией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354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Дефицит онкологов на уровне ПМСП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: онкологов – 7, </a:t>
                      </a:r>
                      <a:r>
                        <a:rPr lang="ru-RU" sz="14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маммологов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-10 и цитологи-1, рентгенологи-1 и эндоскописты-1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  уровне ООД:  1- </a:t>
                      </a:r>
                      <a:r>
                        <a:rPr lang="ru-RU" sz="14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онкогинеколог</a:t>
                      </a:r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/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129616"/>
              </p:ext>
            </p:extLst>
          </p:nvPr>
        </p:nvGraphicFramePr>
        <p:xfrm>
          <a:off x="4572000" y="692696"/>
          <a:ext cx="4464496" cy="566323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6449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Пути решения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31504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 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2017 года - внедрение </a:t>
                      </a:r>
                      <a:r>
                        <a:rPr lang="ru-RU" sz="14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скрининговых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исследований по раннему выявлению рака пищевода и желудка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 ЗНО легких подготовлен  клинико-экономический анализ по проведению рентгеновских исследований в возрастной категории населения 50-70 лет и в результате чего прогнозируется снижение смертности на 4,2%.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472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 оснащение  лаборатории из МБ выделено 92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млн. т.,  открытие лаборатории планируется в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декабря 2016 года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Переподготовка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специалистов</a:t>
                      </a:r>
                    </a:p>
                    <a:p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4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Приглашение  квалифицированных специалистов из других регионов   </a:t>
                      </a:r>
                      <a:endParaRPr lang="ru-RU" sz="14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09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5868144" y="1268760"/>
            <a:ext cx="2861490" cy="3600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Заболеваемость БСК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64311"/>
              </p:ext>
            </p:extLst>
          </p:nvPr>
        </p:nvGraphicFramePr>
        <p:xfrm>
          <a:off x="0" y="908720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86916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По </a:t>
            </a:r>
            <a:r>
              <a:rPr lang="ru-RU" sz="1600" dirty="0">
                <a:solidFill>
                  <a:srgbClr val="C00000"/>
                </a:solidFill>
              </a:rPr>
              <a:t>заболеваемости </a:t>
            </a:r>
            <a:r>
              <a:rPr lang="ru-RU" sz="1600" dirty="0" smtClean="0">
                <a:solidFill>
                  <a:srgbClr val="C00000"/>
                </a:solidFill>
              </a:rPr>
              <a:t>БСК в Республике область занимает 14 место </a:t>
            </a:r>
          </a:p>
          <a:p>
            <a:pPr algn="just"/>
            <a:endParaRPr lang="ru-RU" sz="1600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Причина роста заболеваемости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Налажена работа по своевременной актуализации базы данных «АИС» поликлиника.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Улучшена  диагностика  первичного выявления ИБС и АГ  на уровне организаций ПМСП.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8638" y="1071546"/>
            <a:ext cx="8615362" cy="221457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77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 со стрелкой вниз 7"/>
          <p:cNvSpPr/>
          <p:nvPr/>
        </p:nvSpPr>
        <p:spPr>
          <a:xfrm>
            <a:off x="1259632" y="998968"/>
            <a:ext cx="4536504" cy="5526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+mn-lt"/>
              </a:rPr>
              <a:t>Смертность от БСК</a:t>
            </a:r>
            <a:br>
              <a:rPr lang="ru-RU" sz="2800" b="1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309320"/>
            <a:ext cx="8784976" cy="4086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По показателям смертности от БСК  </a:t>
            </a:r>
            <a:r>
              <a:rPr lang="ru-RU" sz="1600" dirty="0" err="1" smtClean="0">
                <a:solidFill>
                  <a:srgbClr val="C00000"/>
                </a:solidFill>
              </a:rPr>
              <a:t>Мангистауская</a:t>
            </a:r>
            <a:r>
              <a:rPr lang="ru-RU" sz="1600" dirty="0" smtClean="0">
                <a:solidFill>
                  <a:srgbClr val="C00000"/>
                </a:solidFill>
              </a:rPr>
              <a:t> область по РК на 16 месте.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172539"/>
              </p:ext>
            </p:extLst>
          </p:nvPr>
        </p:nvGraphicFramePr>
        <p:xfrm>
          <a:off x="-108520" y="908720"/>
          <a:ext cx="9001156" cy="426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52971"/>
              </p:ext>
            </p:extLst>
          </p:nvPr>
        </p:nvGraphicFramePr>
        <p:xfrm>
          <a:off x="647564" y="5171400"/>
          <a:ext cx="7848871" cy="1137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7928"/>
                <a:gridCol w="608964"/>
                <a:gridCol w="676627"/>
                <a:gridCol w="676627"/>
                <a:gridCol w="676627"/>
                <a:gridCol w="676627"/>
                <a:gridCol w="676627"/>
                <a:gridCol w="676627"/>
                <a:gridCol w="676627"/>
                <a:gridCol w="676627"/>
                <a:gridCol w="6089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Область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</a:t>
                      </a:r>
                      <a:r>
                        <a:rPr lang="ru-RU" sz="1000" baseline="0" dirty="0" smtClean="0">
                          <a:latin typeface="+mn-lt"/>
                        </a:rPr>
                        <a:t> 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 2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1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2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Бейнеу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Каракия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Мангистау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Мунайлы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Тупкараган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2015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280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2016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201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627784" y="976168"/>
            <a:ext cx="6101850" cy="4366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Заболеваемость ОИМ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49002"/>
              </p:ext>
            </p:extLst>
          </p:nvPr>
        </p:nvGraphicFramePr>
        <p:xfrm>
          <a:off x="0" y="836712"/>
          <a:ext cx="90364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77347" y="2348880"/>
            <a:ext cx="8229600" cy="5715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54" y="4817450"/>
            <a:ext cx="87079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Причина роста показателя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Рост заболеваемости ОИМ обусловлен улучшением диагностики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и дифференциальной диагностики ОИМ в результате внедрения определения высокочувствительного  тропонина на уровне всех медицинских организаций.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Привлечение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квалифицированных специалистов в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отделении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кардиореанимации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кардиологии МОБ.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5100"/>
              </p:ext>
            </p:extLst>
          </p:nvPr>
        </p:nvGraphicFramePr>
        <p:xfrm>
          <a:off x="477349" y="3856488"/>
          <a:ext cx="8559147" cy="1137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10274"/>
                <a:gridCol w="792088"/>
                <a:gridCol w="792088"/>
                <a:gridCol w="792088"/>
                <a:gridCol w="792088"/>
                <a:gridCol w="792088"/>
                <a:gridCol w="720080"/>
                <a:gridCol w="827388"/>
                <a:gridCol w="798057"/>
                <a:gridCol w="771454"/>
                <a:gridCol w="7714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Область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</a:t>
                      </a:r>
                      <a:r>
                        <a:rPr lang="ru-RU" sz="1000" baseline="0" dirty="0" smtClean="0">
                          <a:latin typeface="+mn-lt"/>
                        </a:rPr>
                        <a:t> 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 2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1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2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Бейнеу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Каракия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Мангистау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Мунайлы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Тупкараган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2015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33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2016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111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547664" y="915931"/>
            <a:ext cx="4608512" cy="56885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>Смертность от ОИМ</a:t>
            </a: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904354"/>
              </p:ext>
            </p:extLst>
          </p:nvPr>
        </p:nvGraphicFramePr>
        <p:xfrm>
          <a:off x="107504" y="764704"/>
          <a:ext cx="88569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54598"/>
              </p:ext>
            </p:extLst>
          </p:nvPr>
        </p:nvGraphicFramePr>
        <p:xfrm>
          <a:off x="333873" y="5015448"/>
          <a:ext cx="8352927" cy="1005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</a:tblGrid>
              <a:tr h="340715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Область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</a:t>
                      </a:r>
                      <a:r>
                        <a:rPr lang="ru-RU" sz="1000" baseline="0" dirty="0" smtClean="0">
                          <a:latin typeface="+mn-lt"/>
                        </a:rPr>
                        <a:t> 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АГП 2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1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ЖГП 2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Бейнеу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Каракия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Мангистау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Мунайлы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+mn-lt"/>
                        </a:rPr>
                        <a:t>Тупкараган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8386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2015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31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386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2016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14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691680" y="951935"/>
            <a:ext cx="4846402" cy="3456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</a:rPr>
              <a:t>Показатель смертности снизился на 59,1%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653136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Абсолютное число умерших от ОИМ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93" y="6156593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Показатель  </a:t>
            </a:r>
            <a:r>
              <a:rPr lang="ru-RU" sz="1600" b="1" dirty="0">
                <a:solidFill>
                  <a:srgbClr val="FF0000"/>
                </a:solidFill>
              </a:rPr>
              <a:t>смертности от острого инфаркта миокарда </a:t>
            </a:r>
            <a:r>
              <a:rPr lang="ru-RU" sz="1600" b="1" dirty="0" smtClean="0">
                <a:solidFill>
                  <a:srgbClr val="FF0000"/>
                </a:solidFill>
              </a:rPr>
              <a:t>область </a:t>
            </a:r>
            <a:r>
              <a:rPr lang="ru-RU" sz="1600" b="1" dirty="0">
                <a:solidFill>
                  <a:srgbClr val="FF0000"/>
                </a:solidFill>
              </a:rPr>
              <a:t>на 16 </a:t>
            </a:r>
            <a:r>
              <a:rPr lang="ru-RU" sz="1600" b="1" dirty="0" smtClean="0">
                <a:solidFill>
                  <a:srgbClr val="FF0000"/>
                </a:solidFill>
              </a:rPr>
              <a:t>месте в  республике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Снижение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смертности от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ОИМ достигнуто в результате:</a:t>
            </a: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 Внедрение протокола взаимодействия между медицинскими организациями в оказании экстренной медицинской помощи при ОКС (приказ Управления здравоохранения от 12.04.2016 года № 94)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Открытие кардиологического блока интенсивной терапии на 8 коек в приемном отделении МОБ.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 Приглашение квалифицированных 2-х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кардиоанестезиологов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реаниматологов из Национального научного кардиохирургического центра  г. Астаны в Мангистаускую областную больницу путем обеспечения арендным жильем.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 Привлечение квалифицированных кардиологов в отделение острой коронарной патологии МОБ.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Обучения 186 медицинских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работников станции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скорой медицинской помощи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г.Актау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г.Жанаозен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отделений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скорой медицинской помощи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ЦРБ по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стратегии ведения больных с ОКС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догоспитальном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этапе с выездом на местах.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6. Улучшение охвата экстренным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стентированием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сравнении с аналогичным периодом прошлого года на 63% (с 37 до 100).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7.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100 % охват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пациентов ВЧ-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тропониновым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тестом (количественным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методом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4535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3432</TotalTime>
  <Words>4459</Words>
  <Application>Microsoft Office PowerPoint</Application>
  <PresentationFormat>Экран (4:3)</PresentationFormat>
  <Paragraphs>1555</Paragraphs>
  <Slides>44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Городская</vt:lpstr>
      <vt:lpstr>Об исполнении Дорожной карты по внедрению интегрированной модели оказания медицинской помощи при остром инфаркте миокарда, травмах, управления онкологическими заболеваниями и инсультами в Мангистауской области  на 2016-2019 годы по итогам 9 месяцев 2016 года</vt:lpstr>
      <vt:lpstr>Структура доклада</vt:lpstr>
      <vt:lpstr>Дорожная карта по внедрению интегрированной модели оказания медицинской помощи при острым инфаркте миокарда на 2016-2019 годы</vt:lpstr>
      <vt:lpstr>Индикаторы оценки качества внедрения интегрированной модели оказания помощи больным с острым инфарктом миокарда </vt:lpstr>
      <vt:lpstr>Заболеваемость БСК</vt:lpstr>
      <vt:lpstr>Смертность от БСК </vt:lpstr>
      <vt:lpstr>Заболеваемость ОИМ</vt:lpstr>
      <vt:lpstr>Смертность от ОИМ </vt:lpstr>
      <vt:lpstr>Презентация PowerPoint</vt:lpstr>
      <vt:lpstr>Презентация PowerPoint</vt:lpstr>
      <vt:lpstr>Презентация PowerPoint</vt:lpstr>
      <vt:lpstr>Повышение квалификации специалистов </vt:lpstr>
      <vt:lpstr>Проблемные вопросы</vt:lpstr>
      <vt:lpstr>Дорожная карта по внедрению интегрированной модели управления   инсультами на 2016-2019 годы</vt:lpstr>
      <vt:lpstr>Индикаторы  оценки  качества  внедрения интегрированной модели   по оказанию помощи больным с острым инсультом    за  9 месяцев 2016 года</vt:lpstr>
      <vt:lpstr>Заболеваемость ОНМК </vt:lpstr>
      <vt:lpstr>Смертность от ОНМК </vt:lpstr>
      <vt:lpstr>Количество пролеченных случаев  и летальность от ОНМК</vt:lpstr>
      <vt:lpstr>Презентация PowerPoint</vt:lpstr>
      <vt:lpstr>Презентация PowerPoint</vt:lpstr>
      <vt:lpstr> Дооснащение медицинским оборудованием ОНМК на сумму 35 106,0 тыс. тенге</vt:lpstr>
      <vt:lpstr>  </vt:lpstr>
      <vt:lpstr>  </vt:lpstr>
      <vt:lpstr>Повышение квалификации специалистов</vt:lpstr>
      <vt:lpstr>Презентация PowerPoint</vt:lpstr>
      <vt:lpstr>Презентация PowerPoint</vt:lpstr>
      <vt:lpstr>Презентация PowerPoint</vt:lpstr>
      <vt:lpstr>Заболеваемость от  несчастных случаев, травм и отравлений  (на 100 000 населения)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 по внедрению интегрированной модели управления   онкологическими заболеваниями на 2016-2019 годы</vt:lpstr>
      <vt:lpstr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vt:lpstr>
      <vt:lpstr>Заболеваемость ЗНО </vt:lpstr>
      <vt:lpstr>Смертность от ЗНО </vt:lpstr>
      <vt:lpstr>Дооснащение мед оборудованием на общую сумму  164 861 600 тенге (13 единиц)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KrotySOFT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384</cp:revision>
  <cp:lastPrinted>2016-10-20T17:59:09Z</cp:lastPrinted>
  <dcterms:created xsi:type="dcterms:W3CDTF">2016-09-06T05:13:00Z</dcterms:created>
  <dcterms:modified xsi:type="dcterms:W3CDTF">2016-10-22T05:32:12Z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1049-10.1.0.5657</vt:lpwstr>
  </property>
</Properties>
</file>