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5.xml" ContentType="application/vnd.openxmlformats-officedocument.drawingml.chartshapes+xml"/>
  <Override PartName="/ppt/charts/chart7.xml" ContentType="application/vnd.openxmlformats-officedocument.drawingml.chart+xml"/>
  <Override PartName="/ppt/drawings/drawing6.xml" ContentType="application/vnd.openxmlformats-officedocument.drawingml.chartshapes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drawings/drawing7.xml" ContentType="application/vnd.openxmlformats-officedocument.drawingml.chartshapes+xml"/>
  <Override PartName="/ppt/charts/chart11.xml" ContentType="application/vnd.openxmlformats-officedocument.drawingml.chart+xml"/>
  <Override PartName="/ppt/drawings/drawing8.xml" ContentType="application/vnd.openxmlformats-officedocument.drawingml.chartshapes+xml"/>
  <Override PartName="/ppt/charts/chart12.xml" ContentType="application/vnd.openxmlformats-officedocument.drawingml.chart+xml"/>
  <Override PartName="/ppt/drawings/drawing9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drawings/drawing10.xml" ContentType="application/vnd.openxmlformats-officedocument.drawingml.chartshapes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7.xml" ContentType="application/vnd.openxmlformats-officedocument.drawingml.chart+xml"/>
  <Override PartName="/ppt/drawings/drawing11.xml" ContentType="application/vnd.openxmlformats-officedocument.drawingml.chartshapes+xml"/>
  <Override PartName="/ppt/charts/chart18.xml" ContentType="application/vnd.openxmlformats-officedocument.drawingml.chart+xml"/>
  <Override PartName="/ppt/drawings/drawing12.xml" ContentType="application/vnd.openxmlformats-officedocument.drawingml.chartshape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6"/>
  </p:notesMasterIdLst>
  <p:sldIdLst>
    <p:sldId id="410" r:id="rId2"/>
    <p:sldId id="411" r:id="rId3"/>
    <p:sldId id="412" r:id="rId4"/>
    <p:sldId id="413" r:id="rId5"/>
    <p:sldId id="414" r:id="rId6"/>
    <p:sldId id="415" r:id="rId7"/>
    <p:sldId id="416" r:id="rId8"/>
    <p:sldId id="417" r:id="rId9"/>
    <p:sldId id="443" r:id="rId10"/>
    <p:sldId id="418" r:id="rId11"/>
    <p:sldId id="420" r:id="rId12"/>
    <p:sldId id="421" r:id="rId13"/>
    <p:sldId id="422" r:id="rId14"/>
    <p:sldId id="423" r:id="rId15"/>
    <p:sldId id="424" r:id="rId16"/>
    <p:sldId id="425" r:id="rId17"/>
    <p:sldId id="436" r:id="rId18"/>
    <p:sldId id="426" r:id="rId19"/>
    <p:sldId id="428" r:id="rId20"/>
    <p:sldId id="427" r:id="rId21"/>
    <p:sldId id="430" r:id="rId22"/>
    <p:sldId id="431" r:id="rId23"/>
    <p:sldId id="432" r:id="rId24"/>
    <p:sldId id="433" r:id="rId25"/>
    <p:sldId id="449" r:id="rId26"/>
    <p:sldId id="444" r:id="rId27"/>
    <p:sldId id="405" r:id="rId28"/>
    <p:sldId id="383" r:id="rId29"/>
    <p:sldId id="406" r:id="rId30"/>
    <p:sldId id="437" r:id="rId31"/>
    <p:sldId id="445" r:id="rId32"/>
    <p:sldId id="407" r:id="rId33"/>
    <p:sldId id="408" r:id="rId34"/>
    <p:sldId id="438" r:id="rId35"/>
    <p:sldId id="439" r:id="rId36"/>
    <p:sldId id="392" r:id="rId37"/>
    <p:sldId id="393" r:id="rId38"/>
    <p:sldId id="394" r:id="rId39"/>
    <p:sldId id="395" r:id="rId40"/>
    <p:sldId id="446" r:id="rId41"/>
    <p:sldId id="397" r:id="rId42"/>
    <p:sldId id="398" r:id="rId43"/>
    <p:sldId id="399" r:id="rId44"/>
    <p:sldId id="400" r:id="rId45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1A7F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89931" autoAdjust="0"/>
  </p:normalViewPr>
  <p:slideViewPr>
    <p:cSldViewPr>
      <p:cViewPr>
        <p:scale>
          <a:sx n="100" d="100"/>
          <a:sy n="100" d="100"/>
        </p:scale>
        <p:origin x="-122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Excel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_____Microsoft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6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_____Microsoft_Excel17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_____Microsoft_Excel18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768471128608923"/>
          <c:y val="9.6479144298361116E-3"/>
          <c:w val="0.8223152887139108"/>
          <c:h val="0.57702052448103425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53548A"/>
            </a:solidFill>
            <a:ln>
              <a:noFill/>
            </a:ln>
            <a:effectLst/>
          </c:spPr>
          <c:invertIfNegative val="1"/>
          <c:dLbls>
            <c:dLbl>
              <c:idx val="1"/>
              <c:layout>
                <c:manualLayout>
                  <c:x val="-6.9444444444444441E-3"/>
                  <c:y val="4.82395721491805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361111111111111E-2"/>
                  <c:y val="-6.43194295322413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361111111111111E-2"/>
                  <c:y val="6.43194295322407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2222222222222272E-2"/>
                  <c:y val="9.64791442983605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388888888888899E-2"/>
                  <c:y val="-1.60798573830601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9444444444444445E-2"/>
                  <c:y val="1.2863885906448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1.805555555555555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2500000000000001E-2"/>
                  <c:y val="1.6079857383060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8055555555555658E-2"/>
                  <c:y val="2.5727771812896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3.8888888888888994E-2"/>
                  <c:y val="-5.97379861019026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rgbClr val="7030A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Лист1!$A$2:$A$12</c:f>
              <c:strCache>
                <c:ptCount val="11"/>
                <c:pt idx="0">
                  <c:v>РК</c:v>
                </c:pt>
                <c:pt idx="1">
                  <c:v>Область</c:v>
                </c:pt>
                <c:pt idx="2">
                  <c:v>АГП 1</c:v>
                </c:pt>
                <c:pt idx="3">
                  <c:v>АГП 2</c:v>
                </c:pt>
                <c:pt idx="4">
                  <c:v>ЖГП 1</c:v>
                </c:pt>
                <c:pt idx="5">
                  <c:v>ЖГП 2</c:v>
                </c:pt>
                <c:pt idx="6">
                  <c:v>Бейнеу</c:v>
                </c:pt>
                <c:pt idx="7">
                  <c:v>Каракия</c:v>
                </c:pt>
                <c:pt idx="8">
                  <c:v>Мангистау</c:v>
                </c:pt>
                <c:pt idx="9">
                  <c:v>Мунайлы</c:v>
                </c:pt>
                <c:pt idx="10">
                  <c:v>Тупкараган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1">
                  <c:v>1119.8</c:v>
                </c:pt>
                <c:pt idx="2">
                  <c:v>1571.9</c:v>
                </c:pt>
                <c:pt idx="3">
                  <c:v>1971.7</c:v>
                </c:pt>
                <c:pt idx="4">
                  <c:v>1266.4000000000001</c:v>
                </c:pt>
                <c:pt idx="5">
                  <c:v>673.8</c:v>
                </c:pt>
                <c:pt idx="6">
                  <c:v>381.7</c:v>
                </c:pt>
                <c:pt idx="7">
                  <c:v>495.8</c:v>
                </c:pt>
                <c:pt idx="8">
                  <c:v>396.5</c:v>
                </c:pt>
                <c:pt idx="9">
                  <c:v>819.2</c:v>
                </c:pt>
                <c:pt idx="10">
                  <c:v>832.9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438086"/>
            </a:solidFill>
            <a:ln>
              <a:noFill/>
            </a:ln>
            <a:effectLst/>
          </c:spPr>
          <c:invertIfNegative val="1"/>
          <c:dLbls>
            <c:dLbl>
              <c:idx val="1"/>
              <c:layout>
                <c:manualLayout>
                  <c:x val="-2.0833333333333332E-2"/>
                  <c:y val="-6.43194295322410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9166666666666667E-2"/>
                  <c:y val="-3.85916577193444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7777777777777728E-2"/>
                  <c:y val="-1.2863885906448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5277777777777777E-2"/>
                  <c:y val="1.2863885906448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2.083333333333343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8.3333333333333332E-3"/>
                  <c:y val="6.43194295322401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1.388888888888787E-3"/>
                  <c:y val="1.92958288596721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5.5555555555556572E-3"/>
                  <c:y val="-9.5222394644322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1.388888888888787E-3"/>
                  <c:y val="-2.27573280388200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chemeClr val="accent6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Лист1!$A$2:$A$12</c:f>
              <c:strCache>
                <c:ptCount val="11"/>
                <c:pt idx="0">
                  <c:v>РК</c:v>
                </c:pt>
                <c:pt idx="1">
                  <c:v>Область</c:v>
                </c:pt>
                <c:pt idx="2">
                  <c:v>АГП 1</c:v>
                </c:pt>
                <c:pt idx="3">
                  <c:v>АГП 2</c:v>
                </c:pt>
                <c:pt idx="4">
                  <c:v>ЖГП 1</c:v>
                </c:pt>
                <c:pt idx="5">
                  <c:v>ЖГП 2</c:v>
                </c:pt>
                <c:pt idx="6">
                  <c:v>Бейнеу</c:v>
                </c:pt>
                <c:pt idx="7">
                  <c:v>Каракия</c:v>
                </c:pt>
                <c:pt idx="8">
                  <c:v>Мангистау</c:v>
                </c:pt>
                <c:pt idx="9">
                  <c:v>Мунайлы</c:v>
                </c:pt>
                <c:pt idx="10">
                  <c:v>Тупкараган</c:v>
                </c:pt>
              </c:strCache>
            </c:strRef>
          </c:cat>
          <c:val>
            <c:numRef>
              <c:f>Лист1!$C$2:$C$12</c:f>
              <c:numCache>
                <c:formatCode>General</c:formatCode>
                <c:ptCount val="11"/>
                <c:pt idx="1">
                  <c:v>1833.5</c:v>
                </c:pt>
                <c:pt idx="2">
                  <c:v>1853.5</c:v>
                </c:pt>
                <c:pt idx="3">
                  <c:v>2659.5</c:v>
                </c:pt>
                <c:pt idx="4">
                  <c:v>2171</c:v>
                </c:pt>
                <c:pt idx="5">
                  <c:v>4179.6000000000004</c:v>
                </c:pt>
                <c:pt idx="6">
                  <c:v>902.9</c:v>
                </c:pt>
                <c:pt idx="7">
                  <c:v>1360.6</c:v>
                </c:pt>
                <c:pt idx="8">
                  <c:v>1045.2</c:v>
                </c:pt>
                <c:pt idx="9">
                  <c:v>728.8</c:v>
                </c:pt>
                <c:pt idx="10">
                  <c:v>1154.9000000000001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6 мес 2016 г</c:v>
                </c:pt>
              </c:strCache>
            </c:strRef>
          </c:tx>
          <c:invertIfNegative val="1"/>
          <c:dLbls>
            <c:dLbl>
              <c:idx val="2"/>
              <c:layout>
                <c:manualLayout>
                  <c:x val="9.7222222222222224E-3"/>
                  <c:y val="-3.21597147661203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8055555555555505E-2"/>
                  <c:y val="9.64791442983611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9.7222222222222224E-3"/>
                  <c:y val="-3.85916577193444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3.0555555555555555E-2"/>
                  <c:y val="3.95856553572900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5.5555555555555558E-3"/>
                  <c:y val="-9.1029312155280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0.05"/>
                  <c:y val="-8.24953141407227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rgbClr val="00B05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Лист1!$A$2:$A$12</c:f>
              <c:strCache>
                <c:ptCount val="11"/>
                <c:pt idx="0">
                  <c:v>РК</c:v>
                </c:pt>
                <c:pt idx="1">
                  <c:v>Область</c:v>
                </c:pt>
                <c:pt idx="2">
                  <c:v>АГП 1</c:v>
                </c:pt>
                <c:pt idx="3">
                  <c:v>АГП 2</c:v>
                </c:pt>
                <c:pt idx="4">
                  <c:v>ЖГП 1</c:v>
                </c:pt>
                <c:pt idx="5">
                  <c:v>ЖГП 2</c:v>
                </c:pt>
                <c:pt idx="6">
                  <c:v>Бейнеу</c:v>
                </c:pt>
                <c:pt idx="7">
                  <c:v>Каракия</c:v>
                </c:pt>
                <c:pt idx="8">
                  <c:v>Мангистау</c:v>
                </c:pt>
                <c:pt idx="9">
                  <c:v>Мунайлы</c:v>
                </c:pt>
                <c:pt idx="10">
                  <c:v>Тупкараган</c:v>
                </c:pt>
              </c:strCache>
            </c:strRef>
          </c:cat>
          <c:val>
            <c:numRef>
              <c:f>Лист1!$D$2:$D$12</c:f>
              <c:numCache>
                <c:formatCode>General</c:formatCode>
                <c:ptCount val="11"/>
                <c:pt idx="0">
                  <c:v>1199.7</c:v>
                </c:pt>
                <c:pt idx="1">
                  <c:v>1311.7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4391552"/>
        <c:axId val="54393088"/>
      </c:barChart>
      <c:catAx>
        <c:axId val="54391552"/>
        <c:scaling>
          <c:orientation val="minMax"/>
        </c:scaling>
        <c:delete val="1"/>
        <c:axPos val="b"/>
        <c:numFmt formatCode="General" sourceLinked="1"/>
        <c:majorTickMark val="cross"/>
        <c:minorTickMark val="cross"/>
        <c:tickLblPos val="nextTo"/>
        <c:crossAx val="54393088"/>
        <c:crosses val="autoZero"/>
        <c:auto val="1"/>
        <c:lblAlgn val="ctr"/>
        <c:lblOffset val="100"/>
        <c:tickMarkSkip val="1"/>
        <c:noMultiLvlLbl val="1"/>
      </c:catAx>
      <c:valAx>
        <c:axId val="54393088"/>
        <c:scaling>
          <c:orientation val="minMax"/>
        </c:scaling>
        <c:delete val="1"/>
        <c:axPos val="l"/>
        <c:numFmt formatCode="General" sourceLinked="1"/>
        <c:majorTickMark val="cross"/>
        <c:minorTickMark val="cross"/>
        <c:tickLblPos val="nextTo"/>
        <c:crossAx val="5439155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tint val="75000"/>
              </a:schemeClr>
            </a:solidFill>
            <a:prstDash val="solid"/>
          </a:ln>
          <a:effectLst/>
        </c:spPr>
        <c:txPr>
          <a:bodyPr rot="0" spcFirstLastPara="0" vertOverflow="ellipsis" horzOverflow="overflow" vert="horz" wrap="square" anchor="ctr" anchorCtr="1"/>
          <a:lstStyle/>
          <a:p>
            <a:pPr rtl="0">
              <a:defRPr lang="zh-CN" sz="13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 w="25400"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txPr>
    <a:bodyPr rot="0" spcFirstLastPara="0" vertOverflow="ellipsis" horzOverflow="overflow" vert="horz" wrap="square" anchor="ctr" anchorCtr="1"/>
    <a:lstStyle/>
    <a:p>
      <a:pPr>
        <a:defRPr lang="ru-RU" sz="1800"/>
      </a:pPr>
      <a:endParaRPr lang="ru-RU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2.7777777777777727E-3"/>
                  <c:y val="-5.63681691577687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73F-4DB4-B7AC-759C21F6EB9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1666666666667178E-3"/>
                  <c:y val="-8.17321110662500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область</c:v>
                </c:pt>
                <c:pt idx="1">
                  <c:v>МОБ</c:v>
                </c:pt>
                <c:pt idx="2">
                  <c:v>ЖЦГБ</c:v>
                </c:pt>
                <c:pt idx="3">
                  <c:v>БЦРБ</c:v>
                </c:pt>
                <c:pt idx="4">
                  <c:v>МЦРБ</c:v>
                </c:pt>
                <c:pt idx="5">
                  <c:v>КЦРБ</c:v>
                </c:pt>
                <c:pt idx="6">
                  <c:v>ЖетСБ</c:v>
                </c:pt>
                <c:pt idx="7">
                  <c:v>ТЦРБ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5.6</c:v>
                </c:pt>
                <c:pt idx="1">
                  <c:v>7.2</c:v>
                </c:pt>
                <c:pt idx="2">
                  <c:v>0.7</c:v>
                </c:pt>
                <c:pt idx="3">
                  <c:v>4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73F-4DB4-B7AC-759C21F6EB9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4.166666666666668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C73F-4DB4-B7AC-759C21F6EB9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388888888888838E-3"/>
                  <c:y val="-3.0111830392829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область</c:v>
                </c:pt>
                <c:pt idx="1">
                  <c:v>МОБ</c:v>
                </c:pt>
                <c:pt idx="2">
                  <c:v>ЖЦГБ</c:v>
                </c:pt>
                <c:pt idx="3">
                  <c:v>БЦРБ</c:v>
                </c:pt>
                <c:pt idx="4">
                  <c:v>МЦРБ</c:v>
                </c:pt>
                <c:pt idx="5">
                  <c:v>КЦРБ</c:v>
                </c:pt>
                <c:pt idx="6">
                  <c:v>ЖетСБ</c:v>
                </c:pt>
                <c:pt idx="7">
                  <c:v>ТЦРБ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5.3</c:v>
                </c:pt>
                <c:pt idx="1">
                  <c:v>5.8</c:v>
                </c:pt>
                <c:pt idx="2">
                  <c:v>1.8</c:v>
                </c:pt>
                <c:pt idx="3">
                  <c:v>6.9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73F-4DB4-B7AC-759C21F6EB9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2015 абс.</c:v>
                </c:pt>
              </c:strCache>
            </c:strRef>
          </c:tx>
          <c:invertIfNegative val="0"/>
          <c:cat>
            <c:strRef>
              <c:f>Лист1!$A$2:$A$9</c:f>
              <c:strCache>
                <c:ptCount val="8"/>
                <c:pt idx="0">
                  <c:v>область</c:v>
                </c:pt>
                <c:pt idx="1">
                  <c:v>МОБ</c:v>
                </c:pt>
                <c:pt idx="2">
                  <c:v>ЖЦГБ</c:v>
                </c:pt>
                <c:pt idx="3">
                  <c:v>БЦРБ</c:v>
                </c:pt>
                <c:pt idx="4">
                  <c:v>МЦРБ</c:v>
                </c:pt>
                <c:pt idx="5">
                  <c:v>КЦРБ</c:v>
                </c:pt>
                <c:pt idx="6">
                  <c:v>ЖетСБ</c:v>
                </c:pt>
                <c:pt idx="7">
                  <c:v>ТЦРБ</c:v>
                </c:pt>
              </c:strCache>
            </c:strRef>
          </c:cat>
          <c:val>
            <c:numRef>
              <c:f>Лист1!$D$2:$D$9</c:f>
              <c:numCache>
                <c:formatCode>General</c:formatCode>
                <c:ptCount val="8"/>
                <c:pt idx="0">
                  <c:v>48</c:v>
                </c:pt>
                <c:pt idx="1">
                  <c:v>46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2016 абс.</c:v>
                </c:pt>
              </c:strCache>
            </c:strRef>
          </c:tx>
          <c:invertIfNegative val="0"/>
          <c:cat>
            <c:strRef>
              <c:f>Лист1!$A$2:$A$9</c:f>
              <c:strCache>
                <c:ptCount val="8"/>
                <c:pt idx="0">
                  <c:v>область</c:v>
                </c:pt>
                <c:pt idx="1">
                  <c:v>МОБ</c:v>
                </c:pt>
                <c:pt idx="2">
                  <c:v>ЖЦГБ</c:v>
                </c:pt>
                <c:pt idx="3">
                  <c:v>БЦРБ</c:v>
                </c:pt>
                <c:pt idx="4">
                  <c:v>МЦРБ</c:v>
                </c:pt>
                <c:pt idx="5">
                  <c:v>КЦРБ</c:v>
                </c:pt>
                <c:pt idx="6">
                  <c:v>ЖетСБ</c:v>
                </c:pt>
                <c:pt idx="7">
                  <c:v>ТЦРБ</c:v>
                </c:pt>
              </c:strCache>
            </c:strRef>
          </c:cat>
          <c:val>
            <c:numRef>
              <c:f>Лист1!$E$2:$E$9</c:f>
              <c:numCache>
                <c:formatCode>General</c:formatCode>
                <c:ptCount val="8"/>
                <c:pt idx="0">
                  <c:v>34</c:v>
                </c:pt>
                <c:pt idx="1">
                  <c:v>30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1332352"/>
        <c:axId val="111354624"/>
      </c:barChart>
      <c:catAx>
        <c:axId val="1113323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1354624"/>
        <c:crosses val="autoZero"/>
        <c:auto val="1"/>
        <c:lblAlgn val="ctr"/>
        <c:lblOffset val="100"/>
        <c:noMultiLvlLbl val="0"/>
      </c:catAx>
      <c:valAx>
        <c:axId val="11135462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1133235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ru-RU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5992973126363004E-2"/>
          <c:y val="0.1814808982210557"/>
          <c:w val="0.87259127331904618"/>
          <c:h val="0.434916010498687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область</c:v>
                </c:pt>
                <c:pt idx="1">
                  <c:v>МОБ</c:v>
                </c:pt>
                <c:pt idx="2">
                  <c:v>ЖЦГБ</c:v>
                </c:pt>
                <c:pt idx="3">
                  <c:v>БЦРБ</c:v>
                </c:pt>
                <c:pt idx="4">
                  <c:v>МЦРБ</c:v>
                </c:pt>
                <c:pt idx="5">
                  <c:v>КЦРБ</c:v>
                </c:pt>
                <c:pt idx="6">
                  <c:v>ЖетСБ</c:v>
                </c:pt>
                <c:pt idx="7">
                  <c:v>ТЦРБ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339</c:v>
                </c:pt>
                <c:pt idx="1">
                  <c:v>198</c:v>
                </c:pt>
                <c:pt idx="2">
                  <c:v>66</c:v>
                </c:pt>
                <c:pt idx="3">
                  <c:v>12</c:v>
                </c:pt>
                <c:pt idx="4">
                  <c:v>6</c:v>
                </c:pt>
                <c:pt idx="5">
                  <c:v>0</c:v>
                </c:pt>
                <c:pt idx="6">
                  <c:v>10</c:v>
                </c:pt>
                <c:pt idx="7">
                  <c:v>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03D-4CF8-85C5-6536F877C7C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область</c:v>
                </c:pt>
                <c:pt idx="1">
                  <c:v>МОБ</c:v>
                </c:pt>
                <c:pt idx="2">
                  <c:v>ЖЦГБ</c:v>
                </c:pt>
                <c:pt idx="3">
                  <c:v>БЦРБ</c:v>
                </c:pt>
                <c:pt idx="4">
                  <c:v>МЦРБ</c:v>
                </c:pt>
                <c:pt idx="5">
                  <c:v>КЦРБ</c:v>
                </c:pt>
                <c:pt idx="6">
                  <c:v>ЖетСБ</c:v>
                </c:pt>
                <c:pt idx="7">
                  <c:v>ТЦРБ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397</c:v>
                </c:pt>
                <c:pt idx="1">
                  <c:v>280</c:v>
                </c:pt>
                <c:pt idx="2">
                  <c:v>41</c:v>
                </c:pt>
                <c:pt idx="3">
                  <c:v>23</c:v>
                </c:pt>
                <c:pt idx="4">
                  <c:v>4</c:v>
                </c:pt>
                <c:pt idx="5">
                  <c:v>0</c:v>
                </c:pt>
                <c:pt idx="6">
                  <c:v>6</c:v>
                </c:pt>
                <c:pt idx="7">
                  <c:v>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03D-4CF8-85C5-6536F877C7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7829504"/>
        <c:axId val="107835392"/>
      </c:barChart>
      <c:catAx>
        <c:axId val="1078295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07835392"/>
        <c:crosses val="autoZero"/>
        <c:auto val="1"/>
        <c:lblAlgn val="ctr"/>
        <c:lblOffset val="100"/>
        <c:noMultiLvlLbl val="0"/>
      </c:catAx>
      <c:valAx>
        <c:axId val="10783539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0782950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>
                <a:latin typeface="+mn-lt"/>
                <a:cs typeface="Times New Roman" pitchFamily="18" charset="0"/>
              </a:defRPr>
            </a:pPr>
            <a:endParaRPr lang="ru-RU"/>
          </a:p>
        </c:txPr>
      </c:dTable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9903607300107519E-2"/>
          <c:y val="7.4971949856465103E-2"/>
          <c:w val="0.91009639269989306"/>
          <c:h val="0.619822850050460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показатель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область</c:v>
                </c:pt>
                <c:pt idx="1">
                  <c:v>МОБ</c:v>
                </c:pt>
                <c:pt idx="2">
                  <c:v>ЖЦГБ</c:v>
                </c:pt>
                <c:pt idx="3">
                  <c:v>БЦРБ</c:v>
                </c:pt>
                <c:pt idx="4">
                  <c:v>МЦРБ</c:v>
                </c:pt>
                <c:pt idx="5">
                  <c:v>КЦРБ</c:v>
                </c:pt>
                <c:pt idx="6">
                  <c:v>ЖетСБ</c:v>
                </c:pt>
                <c:pt idx="7">
                  <c:v>ТЦРБ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11.5</c:v>
                </c:pt>
                <c:pt idx="1">
                  <c:v>12.6</c:v>
                </c:pt>
                <c:pt idx="2">
                  <c:v>6.1</c:v>
                </c:pt>
                <c:pt idx="3">
                  <c:v>25</c:v>
                </c:pt>
                <c:pt idx="4">
                  <c:v>33.299999999999997</c:v>
                </c:pt>
                <c:pt idx="5">
                  <c:v>0</c:v>
                </c:pt>
                <c:pt idx="6">
                  <c:v>40</c:v>
                </c:pt>
                <c:pt idx="7">
                  <c:v>2.1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BF1-4BC8-9872-12B94F1887A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показатель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область</c:v>
                </c:pt>
                <c:pt idx="1">
                  <c:v>МОБ</c:v>
                </c:pt>
                <c:pt idx="2">
                  <c:v>ЖЦГБ</c:v>
                </c:pt>
                <c:pt idx="3">
                  <c:v>БЦРБ</c:v>
                </c:pt>
                <c:pt idx="4">
                  <c:v>МЦРБ</c:v>
                </c:pt>
                <c:pt idx="5">
                  <c:v>КЦРБ</c:v>
                </c:pt>
                <c:pt idx="6">
                  <c:v>ЖетСБ</c:v>
                </c:pt>
                <c:pt idx="7">
                  <c:v>ТЦРБ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15.6</c:v>
                </c:pt>
                <c:pt idx="1">
                  <c:v>16.100000000000001</c:v>
                </c:pt>
                <c:pt idx="2">
                  <c:v>14.6</c:v>
                </c:pt>
                <c:pt idx="3">
                  <c:v>43.5</c:v>
                </c:pt>
                <c:pt idx="4">
                  <c:v>0</c:v>
                </c:pt>
                <c:pt idx="5">
                  <c:v>0</c:v>
                </c:pt>
                <c:pt idx="6">
                  <c:v>16.600000000000001</c:v>
                </c:pt>
                <c:pt idx="7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BF1-4BC8-9872-12B94F1887A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2015 абс.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область</c:v>
                </c:pt>
                <c:pt idx="1">
                  <c:v>МОБ</c:v>
                </c:pt>
                <c:pt idx="2">
                  <c:v>ЖЦГБ</c:v>
                </c:pt>
                <c:pt idx="3">
                  <c:v>БЦРБ</c:v>
                </c:pt>
                <c:pt idx="4">
                  <c:v>МЦРБ</c:v>
                </c:pt>
                <c:pt idx="5">
                  <c:v>КЦРБ</c:v>
                </c:pt>
                <c:pt idx="6">
                  <c:v>ЖетСБ</c:v>
                </c:pt>
                <c:pt idx="7">
                  <c:v>ТЦРБ</c:v>
                </c:pt>
              </c:strCache>
            </c:strRef>
          </c:cat>
          <c:val>
            <c:numRef>
              <c:f>Лист1!$D$2:$D$9</c:f>
              <c:numCache>
                <c:formatCode>General</c:formatCode>
                <c:ptCount val="8"/>
                <c:pt idx="0">
                  <c:v>39</c:v>
                </c:pt>
                <c:pt idx="1">
                  <c:v>25</c:v>
                </c:pt>
                <c:pt idx="2">
                  <c:v>4</c:v>
                </c:pt>
                <c:pt idx="3">
                  <c:v>3</c:v>
                </c:pt>
                <c:pt idx="4">
                  <c:v>2</c:v>
                </c:pt>
                <c:pt idx="5">
                  <c:v>0</c:v>
                </c:pt>
                <c:pt idx="6">
                  <c:v>4</c:v>
                </c:pt>
                <c:pt idx="7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BF1-4BC8-9872-12B94F1887A4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2016 абс.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область</c:v>
                </c:pt>
                <c:pt idx="1">
                  <c:v>МОБ</c:v>
                </c:pt>
                <c:pt idx="2">
                  <c:v>ЖЦГБ</c:v>
                </c:pt>
                <c:pt idx="3">
                  <c:v>БЦРБ</c:v>
                </c:pt>
                <c:pt idx="4">
                  <c:v>МЦРБ</c:v>
                </c:pt>
                <c:pt idx="5">
                  <c:v>КЦРБ</c:v>
                </c:pt>
                <c:pt idx="6">
                  <c:v>ЖетСБ</c:v>
                </c:pt>
                <c:pt idx="7">
                  <c:v>ТЦРБ</c:v>
                </c:pt>
              </c:strCache>
            </c:strRef>
          </c:cat>
          <c:val>
            <c:numRef>
              <c:f>Лист1!$E$2:$E$9</c:f>
              <c:numCache>
                <c:formatCode>General</c:formatCode>
                <c:ptCount val="8"/>
                <c:pt idx="0">
                  <c:v>62</c:v>
                </c:pt>
                <c:pt idx="1">
                  <c:v>45</c:v>
                </c:pt>
                <c:pt idx="2">
                  <c:v>6</c:v>
                </c:pt>
                <c:pt idx="3">
                  <c:v>10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BF1-4BC8-9872-12B94F1887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7897216"/>
        <c:axId val="107898752"/>
      </c:barChart>
      <c:catAx>
        <c:axId val="1078972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07898752"/>
        <c:crosses val="autoZero"/>
        <c:auto val="1"/>
        <c:lblAlgn val="ctr"/>
        <c:lblOffset val="100"/>
        <c:noMultiLvlLbl val="0"/>
      </c:catAx>
      <c:valAx>
        <c:axId val="10789875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0789721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>
                <a:latin typeface="+mn-lt"/>
                <a:cs typeface="Times New Roman" pitchFamily="18" charset="0"/>
              </a:defRPr>
            </a:pPr>
            <a:endParaRPr lang="ru-RU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366466618276483E-2"/>
          <c:y val="0.10195713087568145"/>
          <c:w val="0.8906254943453169"/>
          <c:h val="0.570498050970225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Лист1!$A$2:$A$13</c:f>
              <c:strCache>
                <c:ptCount val="12"/>
                <c:pt idx="0">
                  <c:v>Область </c:v>
                </c:pt>
                <c:pt idx="1">
                  <c:v>АГП 1</c:v>
                </c:pt>
                <c:pt idx="2">
                  <c:v>АГП 2</c:v>
                </c:pt>
                <c:pt idx="3">
                  <c:v>ЖГП 1</c:v>
                </c:pt>
                <c:pt idx="4">
                  <c:v>ЖГП 2</c:v>
                </c:pt>
                <c:pt idx="5">
                  <c:v>Бейнеу</c:v>
                </c:pt>
                <c:pt idx="6">
                  <c:v>Боранкуль</c:v>
                </c:pt>
                <c:pt idx="7">
                  <c:v>Каракия</c:v>
                </c:pt>
                <c:pt idx="8">
                  <c:v>Жетыбай</c:v>
                </c:pt>
                <c:pt idx="9">
                  <c:v>Мангистау </c:v>
                </c:pt>
                <c:pt idx="10">
                  <c:v>Мунайлы</c:v>
                </c:pt>
                <c:pt idx="11">
                  <c:v>Тупкараган</c:v>
                </c:pt>
              </c:strCache>
            </c:strRef>
          </c:cat>
          <c:val>
            <c:numRef>
              <c:f>Лист1!$B$2:$B$13</c:f>
              <c:numCache>
                <c:formatCode>0.0</c:formatCode>
                <c:ptCount val="12"/>
                <c:pt idx="0">
                  <c:v>773.5</c:v>
                </c:pt>
                <c:pt idx="1">
                  <c:v>1717.6470588235295</c:v>
                </c:pt>
                <c:pt idx="2">
                  <c:v>660.52151624192834</c:v>
                </c:pt>
                <c:pt idx="3">
                  <c:v>711.69056411943245</c:v>
                </c:pt>
                <c:pt idx="4">
                  <c:v>694.85653031144125</c:v>
                </c:pt>
                <c:pt idx="5">
                  <c:v>16.041708441949069</c:v>
                </c:pt>
                <c:pt idx="6">
                  <c:v>28.624588521540002</c:v>
                </c:pt>
                <c:pt idx="7">
                  <c:v>211.50592216582064</c:v>
                </c:pt>
                <c:pt idx="8">
                  <c:v>673.00079176563736</c:v>
                </c:pt>
                <c:pt idx="9">
                  <c:v>244.98742827670685</c:v>
                </c:pt>
                <c:pt idx="10">
                  <c:v>683.61171629145485</c:v>
                </c:pt>
                <c:pt idx="11">
                  <c:v>536.2644049747081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strRef>
              <c:f>Лист1!$A$2:$A$13</c:f>
              <c:strCache>
                <c:ptCount val="12"/>
                <c:pt idx="0">
                  <c:v>Область </c:v>
                </c:pt>
                <c:pt idx="1">
                  <c:v>АГП 1</c:v>
                </c:pt>
                <c:pt idx="2">
                  <c:v>АГП 2</c:v>
                </c:pt>
                <c:pt idx="3">
                  <c:v>ЖГП 1</c:v>
                </c:pt>
                <c:pt idx="4">
                  <c:v>ЖГП 2</c:v>
                </c:pt>
                <c:pt idx="5">
                  <c:v>Бейнеу</c:v>
                </c:pt>
                <c:pt idx="6">
                  <c:v>Боранкуль</c:v>
                </c:pt>
                <c:pt idx="7">
                  <c:v>Каракия</c:v>
                </c:pt>
                <c:pt idx="8">
                  <c:v>Жетыбай</c:v>
                </c:pt>
                <c:pt idx="9">
                  <c:v>Мангистау </c:v>
                </c:pt>
                <c:pt idx="10">
                  <c:v>Мунайлы</c:v>
                </c:pt>
                <c:pt idx="11">
                  <c:v>Тупкараган</c:v>
                </c:pt>
              </c:strCache>
            </c:strRef>
          </c:cat>
          <c:val>
            <c:numRef>
              <c:f>Лист1!$C$2:$C$13</c:f>
              <c:numCache>
                <c:formatCode>0.0</c:formatCode>
                <c:ptCount val="12"/>
                <c:pt idx="0">
                  <c:v>1464</c:v>
                </c:pt>
                <c:pt idx="1">
                  <c:v>2479.3832433448842</c:v>
                </c:pt>
                <c:pt idx="2">
                  <c:v>1679.1550903188991</c:v>
                </c:pt>
                <c:pt idx="3">
                  <c:v>1427.1572347797394</c:v>
                </c:pt>
                <c:pt idx="4">
                  <c:v>1004.2727239528174</c:v>
                </c:pt>
                <c:pt idx="5">
                  <c:v>1313.2679517529027</c:v>
                </c:pt>
                <c:pt idx="6">
                  <c:v>242.06179695286914</c:v>
                </c:pt>
                <c:pt idx="7">
                  <c:v>793.59958707013357</c:v>
                </c:pt>
                <c:pt idx="8">
                  <c:v>939.79766709049704</c:v>
                </c:pt>
                <c:pt idx="9">
                  <c:v>314.17195470946871</c:v>
                </c:pt>
                <c:pt idx="10">
                  <c:v>1353.807800841369</c:v>
                </c:pt>
                <c:pt idx="11">
                  <c:v>648.4753542934169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1219328"/>
        <c:axId val="111837952"/>
      </c:barChart>
      <c:catAx>
        <c:axId val="1012193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11837952"/>
        <c:crosses val="autoZero"/>
        <c:auto val="1"/>
        <c:lblAlgn val="ctr"/>
        <c:lblOffset val="100"/>
        <c:noMultiLvlLbl val="0"/>
      </c:catAx>
      <c:valAx>
        <c:axId val="111837952"/>
        <c:scaling>
          <c:orientation val="minMax"/>
        </c:scaling>
        <c:delete val="0"/>
        <c:axPos val="l"/>
        <c:majorGridlines/>
        <c:numFmt formatCode="0.0" sourceLinked="1"/>
        <c:majorTickMark val="none"/>
        <c:minorTickMark val="none"/>
        <c:tickLblPos val="nextTo"/>
        <c:crossAx val="10121932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200"/>
            </a:pPr>
            <a:endParaRPr lang="ru-RU"/>
          </a:p>
        </c:txPr>
      </c:dTable>
      <c:spPr>
        <a:pattFill prst="pct5">
          <a:fgClr>
            <a:schemeClr val="accent1"/>
          </a:fgClr>
          <a:bgClr>
            <a:schemeClr val="bg1"/>
          </a:bgClr>
        </a:pattFill>
      </c:spPr>
    </c:plotArea>
    <c:plotVisOnly val="1"/>
    <c:dispBlanksAs val="gap"/>
    <c:showDLblsOverMax val="0"/>
  </c:chart>
  <c:txPr>
    <a:bodyPr/>
    <a:lstStyle/>
    <a:p>
      <a:pPr>
        <a:defRPr sz="14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9 мес.2015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2">
                        <a:lumMod val="2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Лист1!$A$2:$A$5</c:f>
              <c:strCache>
                <c:ptCount val="4"/>
                <c:pt idx="0">
                  <c:v>ДТП</c:v>
                </c:pt>
                <c:pt idx="1">
                  <c:v>пострадавшие</c:v>
                </c:pt>
                <c:pt idx="2">
                  <c:v>госпиталированные</c:v>
                </c:pt>
                <c:pt idx="3">
                  <c:v>умерли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263</c:v>
                </c:pt>
                <c:pt idx="1">
                  <c:v>391</c:v>
                </c:pt>
                <c:pt idx="2">
                  <c:v>309</c:v>
                </c:pt>
                <c:pt idx="3">
                  <c:v>64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9 мес.2016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rgbClr val="7030A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Лист1!$A$2:$A$5</c:f>
              <c:strCache>
                <c:ptCount val="4"/>
                <c:pt idx="0">
                  <c:v>ДТП</c:v>
                </c:pt>
                <c:pt idx="1">
                  <c:v>пострадавшие</c:v>
                </c:pt>
                <c:pt idx="2">
                  <c:v>госпиталированные</c:v>
                </c:pt>
                <c:pt idx="3">
                  <c:v>умерли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229</c:v>
                </c:pt>
                <c:pt idx="1">
                  <c:v>339</c:v>
                </c:pt>
                <c:pt idx="2">
                  <c:v>277</c:v>
                </c:pt>
                <c:pt idx="3">
                  <c:v>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1330944"/>
        <c:axId val="101332480"/>
      </c:barChart>
      <c:catAx>
        <c:axId val="1013309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01332480"/>
        <c:crosses val="autoZero"/>
        <c:auto val="1"/>
        <c:lblAlgn val="ctr"/>
        <c:lblOffset val="100"/>
        <c:noMultiLvlLbl val="0"/>
      </c:catAx>
      <c:valAx>
        <c:axId val="1013324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0133094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47625"/>
          </c:spPr>
          <c:dLbls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/>
                      <a:t>52,13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49,09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2010г</c:v>
                </c:pt>
                <c:pt idx="1">
                  <c:v>2011г</c:v>
                </c:pt>
                <c:pt idx="2">
                  <c:v>2012г</c:v>
                </c:pt>
                <c:pt idx="3">
                  <c:v>2013г</c:v>
                </c:pt>
                <c:pt idx="4">
                  <c:v>2014г</c:v>
                </c:pt>
                <c:pt idx="5">
                  <c:v>2015г</c:v>
                </c:pt>
                <c:pt idx="6">
                  <c:v>8 мес.2015</c:v>
                </c:pt>
                <c:pt idx="7">
                  <c:v>8 мес.2016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56.1</c:v>
                </c:pt>
                <c:pt idx="1">
                  <c:v>55.2</c:v>
                </c:pt>
                <c:pt idx="2">
                  <c:v>51.91</c:v>
                </c:pt>
                <c:pt idx="3">
                  <c:v>63.19</c:v>
                </c:pt>
                <c:pt idx="4">
                  <c:v>52.08</c:v>
                </c:pt>
                <c:pt idx="5">
                  <c:v>52.08</c:v>
                </c:pt>
                <c:pt idx="6">
                  <c:v>52.13</c:v>
                </c:pt>
                <c:pt idx="7">
                  <c:v>49.09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7793536"/>
        <c:axId val="117795072"/>
      </c:lineChart>
      <c:catAx>
        <c:axId val="1177935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17795072"/>
        <c:crosses val="autoZero"/>
        <c:auto val="1"/>
        <c:lblAlgn val="ctr"/>
        <c:lblOffset val="100"/>
        <c:noMultiLvlLbl val="0"/>
      </c:catAx>
      <c:valAx>
        <c:axId val="11779507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one"/>
        <c:crossAx val="1177935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+mn-lt"/>
        </a:defRPr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7057666229221348"/>
          <c:y val="9.6094150914448659E-2"/>
          <c:w val="0.25884667541557305"/>
          <c:h val="0.7826160849852661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9"/>
          <c:dPt>
            <c:idx val="0"/>
            <c:bubble3D val="0"/>
            <c:explosion val="2"/>
          </c:dPt>
          <c:dPt>
            <c:idx val="1"/>
            <c:bubble3D val="0"/>
            <c:explosion val="1"/>
          </c:dPt>
          <c:dPt>
            <c:idx val="2"/>
            <c:bubble3D val="0"/>
            <c:explosion val="0"/>
          </c:dPt>
          <c:dPt>
            <c:idx val="3"/>
            <c:bubble3D val="0"/>
            <c:explosion val="4"/>
          </c:dPt>
          <c:dLbls>
            <c:dLbl>
              <c:idx val="0"/>
              <c:layout>
                <c:manualLayout>
                  <c:x val="8.3958880139982546E-3"/>
                  <c:y val="-8.1369927150951385E-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транспортные несчастные </a:t>
                    </a:r>
                    <a:r>
                      <a:rPr lang="ru-RU" dirty="0" smtClean="0"/>
                      <a:t>случаи 17,1%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/>
                      <a:t>от </a:t>
                    </a:r>
                    <a:r>
                      <a:rPr lang="ru-RU" dirty="0" smtClean="0"/>
                      <a:t>самоубийств 17,4%</a:t>
                    </a:r>
                    <a:endParaRPr lang="ru-RU" dirty="0"/>
                  </a:p>
                </c:rich>
              </c:tx>
              <c:spPr>
                <a:solidFill>
                  <a:schemeClr val="bg1"/>
                </a:solidFill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3444638864586376E-2"/>
                  <c:y val="3.5368163637219306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от </a:t>
                    </a:r>
                    <a:r>
                      <a:rPr lang="ru-RU" dirty="0" smtClean="0"/>
                      <a:t>убийств</a:t>
                    </a:r>
                    <a:r>
                      <a:rPr lang="ru-RU" baseline="0" dirty="0" smtClean="0"/>
                      <a:t> </a:t>
                    </a:r>
                    <a:r>
                      <a:rPr lang="ru-RU" dirty="0" smtClean="0"/>
                      <a:t>3%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от несчастных случаев, травм и </a:t>
                    </a:r>
                    <a:r>
                      <a:rPr lang="ru-RU" smtClean="0"/>
                      <a:t>отравлений 62,4%</a:t>
                    </a:r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6.3011264216972881E-2"/>
                  <c:y val="-3.772390538764899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транспортные несчастные случаи</c:v>
                </c:pt>
                <c:pt idx="1">
                  <c:v>от самоубийств</c:v>
                </c:pt>
                <c:pt idx="2">
                  <c:v>от убийств</c:v>
                </c:pt>
                <c:pt idx="3">
                  <c:v>от несчастных случаев, травм и отравлений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17.11</c:v>
                </c:pt>
                <c:pt idx="1">
                  <c:v>17.41</c:v>
                </c:pt>
                <c:pt idx="2">
                  <c:v>3</c:v>
                </c:pt>
                <c:pt idx="3">
                  <c:v>62.4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>
          <a:latin typeface="+mn-lt"/>
        </a:defRPr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040821801082484E-2"/>
          <c:y val="2.337838752814124E-2"/>
          <c:w val="0.90923175484827923"/>
          <c:h val="0.642307920171978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год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FF0000"/>
              </a:solidFill>
            </a:ln>
          </c:spPr>
          <c:invertIfNegative val="0"/>
          <c:dLbls>
            <c:dLbl>
              <c:idx val="7"/>
              <c:layout>
                <c:manualLayout>
                  <c:x val="-9.2574839354767034E-3"/>
                  <c:y val="5.664389455785514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1.9238476953907815E-2"/>
                  <c:y val="-3.048358138533304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Лист1!$A$2:$A$13</c:f>
              <c:strCache>
                <c:ptCount val="12"/>
                <c:pt idx="0">
                  <c:v>РК </c:v>
                </c:pt>
                <c:pt idx="1">
                  <c:v>Мангистауская область</c:v>
                </c:pt>
                <c:pt idx="2">
                  <c:v>АГП №1</c:v>
                </c:pt>
                <c:pt idx="3">
                  <c:v>АГП №2</c:v>
                </c:pt>
                <c:pt idx="4">
                  <c:v>ЖГП №1</c:v>
                </c:pt>
                <c:pt idx="5">
                  <c:v>ЖГП №2</c:v>
                </c:pt>
                <c:pt idx="6">
                  <c:v>Бейнеу</c:v>
                </c:pt>
                <c:pt idx="7">
                  <c:v>Каракия</c:v>
                </c:pt>
                <c:pt idx="8">
                  <c:v>Жетыбай</c:v>
                </c:pt>
                <c:pt idx="9">
                  <c:v>Мангистау рн</c:v>
                </c:pt>
                <c:pt idx="10">
                  <c:v>Мунайлы</c:v>
                </c:pt>
                <c:pt idx="11">
                  <c:v>Тупкараган</c:v>
                </c:pt>
              </c:strCache>
            </c:strRef>
          </c:cat>
          <c:val>
            <c:numRef>
              <c:f>Лист1!$B$2:$B$13</c:f>
              <c:numCache>
                <c:formatCode>0.0</c:formatCode>
                <c:ptCount val="12"/>
                <c:pt idx="0">
                  <c:v>199.3</c:v>
                </c:pt>
                <c:pt idx="1">
                  <c:v>112.5</c:v>
                </c:pt>
                <c:pt idx="2">
                  <c:v>172.5</c:v>
                </c:pt>
                <c:pt idx="3">
                  <c:v>184.5</c:v>
                </c:pt>
                <c:pt idx="4">
                  <c:v>92.4</c:v>
                </c:pt>
                <c:pt idx="5">
                  <c:v>42.3</c:v>
                </c:pt>
                <c:pt idx="6">
                  <c:v>83.8</c:v>
                </c:pt>
                <c:pt idx="7">
                  <c:v>132.5</c:v>
                </c:pt>
                <c:pt idx="8">
                  <c:v>107.4</c:v>
                </c:pt>
                <c:pt idx="9">
                  <c:v>88.4</c:v>
                </c:pt>
                <c:pt idx="10">
                  <c:v>95.1</c:v>
                </c:pt>
                <c:pt idx="11">
                  <c:v>129.69999999999999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год</c:v>
                </c:pt>
              </c:strCache>
            </c:strRef>
          </c:tx>
          <c:spPr>
            <a:solidFill>
              <a:srgbClr val="7030A0"/>
            </a:solidFill>
            <a:ln>
              <a:solidFill>
                <a:srgbClr val="FFC000"/>
              </a:solidFill>
            </a:ln>
          </c:spPr>
          <c:invertIfNegative val="0"/>
          <c:dLbls>
            <c:dLbl>
              <c:idx val="0"/>
              <c:layout>
                <c:manualLayout>
                  <c:x val="2.3513878337666005E-2"/>
                  <c:y val="-2.98931003899755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3226556564937127E-2"/>
                  <c:y val="-5.74225602839994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6032064128256513E-3"/>
                  <c:y val="-2.17739867038092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4696173961041253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1.8437019542631359E-2"/>
                  <c:y val="-1.19572401559902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2.204426094156188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Лист1!$A$2:$A$13</c:f>
              <c:strCache>
                <c:ptCount val="12"/>
                <c:pt idx="0">
                  <c:v>РК </c:v>
                </c:pt>
                <c:pt idx="1">
                  <c:v>Мангистауская область</c:v>
                </c:pt>
                <c:pt idx="2">
                  <c:v>АГП №1</c:v>
                </c:pt>
                <c:pt idx="3">
                  <c:v>АГП №2</c:v>
                </c:pt>
                <c:pt idx="4">
                  <c:v>ЖГП №1</c:v>
                </c:pt>
                <c:pt idx="5">
                  <c:v>ЖГП №2</c:v>
                </c:pt>
                <c:pt idx="6">
                  <c:v>Бейнеу</c:v>
                </c:pt>
                <c:pt idx="7">
                  <c:v>Каракия</c:v>
                </c:pt>
                <c:pt idx="8">
                  <c:v>Жетыбай</c:v>
                </c:pt>
                <c:pt idx="9">
                  <c:v>Мангистау рн</c:v>
                </c:pt>
                <c:pt idx="10">
                  <c:v>Мунайлы</c:v>
                </c:pt>
                <c:pt idx="11">
                  <c:v>Тупкараган</c:v>
                </c:pt>
              </c:strCache>
            </c:strRef>
          </c:cat>
          <c:val>
            <c:numRef>
              <c:f>Лист1!$C$2:$C$13</c:f>
              <c:numCache>
                <c:formatCode>0.0</c:formatCode>
                <c:ptCount val="12"/>
                <c:pt idx="0">
                  <c:v>202.3</c:v>
                </c:pt>
                <c:pt idx="1">
                  <c:v>135</c:v>
                </c:pt>
                <c:pt idx="2">
                  <c:v>213.1</c:v>
                </c:pt>
                <c:pt idx="3">
                  <c:v>145.1</c:v>
                </c:pt>
                <c:pt idx="4">
                  <c:v>124.5</c:v>
                </c:pt>
                <c:pt idx="5">
                  <c:v>107.3</c:v>
                </c:pt>
                <c:pt idx="6">
                  <c:v>84.7</c:v>
                </c:pt>
                <c:pt idx="7">
                  <c:v>125.5</c:v>
                </c:pt>
                <c:pt idx="8">
                  <c:v>97.8</c:v>
                </c:pt>
                <c:pt idx="9">
                  <c:v>103.6</c:v>
                </c:pt>
                <c:pt idx="10">
                  <c:v>116.1</c:v>
                </c:pt>
                <c:pt idx="11">
                  <c:v>139.1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8704512"/>
        <c:axId val="128706048"/>
      </c:barChart>
      <c:catAx>
        <c:axId val="1287045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</c:spPr>
        <c:crossAx val="128706048"/>
        <c:crosses val="autoZero"/>
        <c:auto val="1"/>
        <c:lblAlgn val="ctr"/>
        <c:lblOffset val="100"/>
        <c:noMultiLvlLbl val="0"/>
      </c:catAx>
      <c:valAx>
        <c:axId val="128706048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128704512"/>
        <c:crosses val="autoZero"/>
        <c:crossBetween val="between"/>
      </c:valAx>
      <c:spPr>
        <a:solidFill>
          <a:schemeClr val="bg2"/>
        </a:solidFill>
      </c:spPr>
    </c:plotArea>
    <c:plotVisOnly val="1"/>
    <c:dispBlanksAs val="gap"/>
    <c:showDLblsOverMax val="0"/>
  </c:chart>
  <c:spPr>
    <a:ln w="28575">
      <a:noFill/>
    </a:ln>
  </c:spPr>
  <c:txPr>
    <a:bodyPr/>
    <a:lstStyle/>
    <a:p>
      <a:pPr>
        <a:defRPr sz="1200">
          <a:solidFill>
            <a:schemeClr val="tx1"/>
          </a:solidFill>
          <a:latin typeface="+mn-lt"/>
        </a:defRPr>
      </a:pPr>
      <a:endParaRPr lang="ru-RU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691084641302175"/>
          <c:y val="3.5143219147569814E-2"/>
          <c:w val="0.88025306627727662"/>
          <c:h val="0.632844770230319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год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FF0000"/>
              </a:solidFill>
            </a:ln>
          </c:spPr>
          <c:invertIfNegative val="0"/>
          <c:dLbls>
            <c:dLbl>
              <c:idx val="6"/>
              <c:layout>
                <c:manualLayout>
                  <c:x val="-1.4456499368922578E-3"/>
                  <c:y val="9.901368983693169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1565199495138168E-2"/>
                  <c:y val="-3.919317606685676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1.1565199495138062E-2"/>
                  <c:y val="-3.919317606685676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Лист1!$A$2:$A$13</c:f>
              <c:strCache>
                <c:ptCount val="12"/>
                <c:pt idx="0">
                  <c:v>РК </c:v>
                </c:pt>
                <c:pt idx="1">
                  <c:v>Мангистауская область</c:v>
                </c:pt>
                <c:pt idx="2">
                  <c:v>АГП №1</c:v>
                </c:pt>
                <c:pt idx="3">
                  <c:v>АГП №2</c:v>
                </c:pt>
                <c:pt idx="4">
                  <c:v>ЖГП №1</c:v>
                </c:pt>
                <c:pt idx="5">
                  <c:v>ЖГП №2</c:v>
                </c:pt>
                <c:pt idx="6">
                  <c:v>Бейнеу</c:v>
                </c:pt>
                <c:pt idx="7">
                  <c:v>Каракия</c:v>
                </c:pt>
                <c:pt idx="8">
                  <c:v>Жетыбай</c:v>
                </c:pt>
                <c:pt idx="9">
                  <c:v>Мангистау рн</c:v>
                </c:pt>
                <c:pt idx="10">
                  <c:v>Мунайлы</c:v>
                </c:pt>
                <c:pt idx="11">
                  <c:v>Тупкараган</c:v>
                </c:pt>
              </c:strCache>
            </c:strRef>
          </c:cat>
          <c:val>
            <c:numRef>
              <c:f>Лист1!$B$2:$B$13</c:f>
              <c:numCache>
                <c:formatCode>0.0</c:formatCode>
                <c:ptCount val="12"/>
                <c:pt idx="0">
                  <c:v>86.2</c:v>
                </c:pt>
                <c:pt idx="1">
                  <c:v>58.7</c:v>
                </c:pt>
                <c:pt idx="2">
                  <c:v>88.7</c:v>
                </c:pt>
                <c:pt idx="3">
                  <c:v>105.7</c:v>
                </c:pt>
                <c:pt idx="4">
                  <c:v>50.9</c:v>
                </c:pt>
                <c:pt idx="5">
                  <c:v>31.1</c:v>
                </c:pt>
                <c:pt idx="6">
                  <c:v>26.5</c:v>
                </c:pt>
                <c:pt idx="7">
                  <c:v>88.4</c:v>
                </c:pt>
                <c:pt idx="8">
                  <c:v>64.5</c:v>
                </c:pt>
                <c:pt idx="9">
                  <c:v>49.9</c:v>
                </c:pt>
                <c:pt idx="10">
                  <c:v>45.3</c:v>
                </c:pt>
                <c:pt idx="11">
                  <c:v>50.7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год</c:v>
                </c:pt>
              </c:strCache>
            </c:strRef>
          </c:tx>
          <c:spPr>
            <a:solidFill>
              <a:srgbClr val="7030A0"/>
            </a:solidFill>
            <a:ln>
              <a:solidFill>
                <a:srgbClr val="FFC000"/>
              </a:solidFill>
            </a:ln>
          </c:spPr>
          <c:invertIfNegative val="0"/>
          <c:dLbls>
            <c:dLbl>
              <c:idx val="0"/>
              <c:layout>
                <c:manualLayout>
                  <c:x val="1.770799310224867E-2"/>
                  <c:y val="-5.87803085966201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0659325285956782E-2"/>
                  <c:y val="-2.939015429831006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3010849432030321E-2"/>
                  <c:y val="-2.248453875495318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4.3369498106767736E-3"/>
                  <c:y val="-5.48704464935994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032966264297839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1933968509621049E-3"/>
                  <c:y val="-1.986219986856450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5.7825997475690312E-3"/>
                  <c:y val="-5.48704464935994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2.1684749053383866E-2"/>
                  <c:y val="-9.282594331623971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4.3489261675581266E-3"/>
                  <c:y val="-3.467599645237158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7.2282496844612897E-3"/>
                  <c:y val="-1.567727042674270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Лист1!$A$2:$A$13</c:f>
              <c:strCache>
                <c:ptCount val="12"/>
                <c:pt idx="0">
                  <c:v>РК </c:v>
                </c:pt>
                <c:pt idx="1">
                  <c:v>Мангистауская область</c:v>
                </c:pt>
                <c:pt idx="2">
                  <c:v>АГП №1</c:v>
                </c:pt>
                <c:pt idx="3">
                  <c:v>АГП №2</c:v>
                </c:pt>
                <c:pt idx="4">
                  <c:v>ЖГП №1</c:v>
                </c:pt>
                <c:pt idx="5">
                  <c:v>ЖГП №2</c:v>
                </c:pt>
                <c:pt idx="6">
                  <c:v>Бейнеу</c:v>
                </c:pt>
                <c:pt idx="7">
                  <c:v>Каракия</c:v>
                </c:pt>
                <c:pt idx="8">
                  <c:v>Жетыбай</c:v>
                </c:pt>
                <c:pt idx="9">
                  <c:v>Мангистау рн</c:v>
                </c:pt>
                <c:pt idx="10">
                  <c:v>Мунайлы</c:v>
                </c:pt>
                <c:pt idx="11">
                  <c:v>Тупкараган</c:v>
                </c:pt>
              </c:strCache>
            </c:strRef>
          </c:cat>
          <c:val>
            <c:numRef>
              <c:f>Лист1!$C$2:$C$13</c:f>
              <c:numCache>
                <c:formatCode>0.0</c:formatCode>
                <c:ptCount val="12"/>
                <c:pt idx="0">
                  <c:v>84.2</c:v>
                </c:pt>
                <c:pt idx="1">
                  <c:v>58.9</c:v>
                </c:pt>
                <c:pt idx="2">
                  <c:v>77.5</c:v>
                </c:pt>
                <c:pt idx="3">
                  <c:v>47.6</c:v>
                </c:pt>
                <c:pt idx="4">
                  <c:v>74.400000000000006</c:v>
                </c:pt>
                <c:pt idx="5">
                  <c:v>34.200000000000003</c:v>
                </c:pt>
                <c:pt idx="6">
                  <c:v>57.8</c:v>
                </c:pt>
                <c:pt idx="7">
                  <c:v>87.5</c:v>
                </c:pt>
                <c:pt idx="8">
                  <c:v>90.8</c:v>
                </c:pt>
                <c:pt idx="9">
                  <c:v>58.9</c:v>
                </c:pt>
                <c:pt idx="10">
                  <c:v>47.9</c:v>
                </c:pt>
                <c:pt idx="11">
                  <c:v>64.599999999999994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4172160"/>
        <c:axId val="124173696"/>
      </c:barChart>
      <c:catAx>
        <c:axId val="1241721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38100">
            <a:solidFill>
              <a:srgbClr val="FF0000"/>
            </a:solidFill>
          </a:ln>
        </c:spPr>
        <c:txPr>
          <a:bodyPr/>
          <a:lstStyle/>
          <a:p>
            <a:pPr>
              <a:defRPr sz="1000" b="1"/>
            </a:pPr>
            <a:endParaRPr lang="ru-RU"/>
          </a:p>
        </c:txPr>
        <c:crossAx val="124173696"/>
        <c:crosses val="autoZero"/>
        <c:auto val="1"/>
        <c:lblAlgn val="ctr"/>
        <c:lblOffset val="100"/>
        <c:noMultiLvlLbl val="0"/>
      </c:catAx>
      <c:valAx>
        <c:axId val="124173696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000" b="1"/>
            </a:pPr>
            <a:endParaRPr lang="ru-RU"/>
          </a:p>
        </c:txPr>
        <c:crossAx val="124172160"/>
        <c:crosses val="autoZero"/>
        <c:crossBetween val="between"/>
      </c:valAx>
      <c:spPr>
        <a:solidFill>
          <a:schemeClr val="bg2"/>
        </a:solidFill>
      </c:spPr>
    </c:plotArea>
    <c:legend>
      <c:legendPos val="r"/>
      <c:layout>
        <c:manualLayout>
          <c:xMode val="edge"/>
          <c:yMode val="edge"/>
          <c:x val="0.85201837773944966"/>
          <c:y val="0.88991686108950863"/>
          <c:w val="0.14753142182744722"/>
          <c:h val="0.10972237652606501"/>
        </c:manualLayout>
      </c:layout>
      <c:overlay val="0"/>
      <c:spPr>
        <a:ln w="12700">
          <a:noFill/>
        </a:ln>
      </c:spPr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spPr>
    <a:ln w="28575">
      <a:noFill/>
    </a:ln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312545633027581"/>
          <c:y val="0.15356929467664382"/>
          <c:w val="0.86687454366972416"/>
          <c:h val="0.52565404862668552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53548A"/>
            </a:solidFill>
            <a:ln>
              <a:noFill/>
            </a:ln>
            <a:effectLst/>
          </c:spPr>
          <c:invertIfNegative val="1"/>
          <c:dLbls>
            <c:dLbl>
              <c:idx val="1"/>
              <c:layout>
                <c:manualLayout>
                  <c:x val="-2.3985808045100011E-2"/>
                  <c:y val="-3.02821291461442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2574878160094104E-2"/>
                  <c:y val="1.60335720273505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9753018390082342E-2"/>
                  <c:y val="1.40320431465070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1.1287439080047052E-2"/>
                  <c:y val="9.35469543100470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3.3862317240141153E-2"/>
                  <c:y val="3.27414340085164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3.3862317240141153E-2"/>
                  <c:y val="4.67734771550234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7.0546494250294071E-3"/>
                  <c:y val="-7.01602157325354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rgbClr val="7030A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Лист1!$A$2:$A$12</c:f>
              <c:strCache>
                <c:ptCount val="11"/>
                <c:pt idx="0">
                  <c:v>РК</c:v>
                </c:pt>
                <c:pt idx="1">
                  <c:v>Область</c:v>
                </c:pt>
                <c:pt idx="2">
                  <c:v>АГП 1</c:v>
                </c:pt>
                <c:pt idx="3">
                  <c:v>АГП 2</c:v>
                </c:pt>
                <c:pt idx="4">
                  <c:v>ЖГП 1</c:v>
                </c:pt>
                <c:pt idx="5">
                  <c:v>ЖГП 2</c:v>
                </c:pt>
                <c:pt idx="6">
                  <c:v>Бейнеу</c:v>
                </c:pt>
                <c:pt idx="7">
                  <c:v>Каракия</c:v>
                </c:pt>
                <c:pt idx="8">
                  <c:v>Мангистау</c:v>
                </c:pt>
                <c:pt idx="9">
                  <c:v>Мунайлы</c:v>
                </c:pt>
                <c:pt idx="10">
                  <c:v>Тупкараган</c:v>
                </c:pt>
              </c:strCache>
            </c:strRef>
          </c:cat>
          <c:val>
            <c:numRef>
              <c:f>Лист1!$B$2:$B$12</c:f>
              <c:numCache>
                <c:formatCode>0.0</c:formatCode>
                <c:ptCount val="11"/>
                <c:pt idx="1">
                  <c:v>48.2</c:v>
                </c:pt>
                <c:pt idx="2">
                  <c:v>46.2</c:v>
                </c:pt>
                <c:pt idx="3">
                  <c:v>45.3</c:v>
                </c:pt>
                <c:pt idx="4">
                  <c:v>49.3</c:v>
                </c:pt>
                <c:pt idx="5">
                  <c:v>44</c:v>
                </c:pt>
                <c:pt idx="6">
                  <c:v>58</c:v>
                </c:pt>
                <c:pt idx="7">
                  <c:v>65.900000000000006</c:v>
                </c:pt>
                <c:pt idx="8">
                  <c:v>90.3</c:v>
                </c:pt>
                <c:pt idx="9">
                  <c:v>35.799999999999997</c:v>
                </c:pt>
                <c:pt idx="10">
                  <c:v>30.4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438086"/>
            </a:solidFill>
            <a:ln>
              <a:noFill/>
            </a:ln>
            <a:effectLst/>
          </c:spPr>
          <c:invertIfNegative val="1"/>
          <c:dLbls>
            <c:dLbl>
              <c:idx val="1"/>
              <c:layout>
                <c:manualLayout>
                  <c:x val="5.6437195400235E-3"/>
                  <c:y val="-9.62889411464570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8218597700117629E-2"/>
                  <c:y val="-3.27414340085164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9753018390082342E-2"/>
                  <c:y val="6.41342881094019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69311586200705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2.5396737930105866E-2"/>
                  <c:y val="7.01602157325352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2.5396737930105866E-2"/>
                  <c:y val="9.35469543100470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1.2698368965052933E-2"/>
                  <c:y val="9.35469543100470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2.1163948275088221E-2"/>
                  <c:y val="-9.35469543100470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1.5520228735064593E-2"/>
                  <c:y val="4.67734771550235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2.152667946206020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chemeClr val="accent3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Лист1!$A$2:$A$12</c:f>
              <c:strCache>
                <c:ptCount val="11"/>
                <c:pt idx="0">
                  <c:v>РК</c:v>
                </c:pt>
                <c:pt idx="1">
                  <c:v>Область</c:v>
                </c:pt>
                <c:pt idx="2">
                  <c:v>АГП 1</c:v>
                </c:pt>
                <c:pt idx="3">
                  <c:v>АГП 2</c:v>
                </c:pt>
                <c:pt idx="4">
                  <c:v>ЖГП 1</c:v>
                </c:pt>
                <c:pt idx="5">
                  <c:v>ЖГП 2</c:v>
                </c:pt>
                <c:pt idx="6">
                  <c:v>Бейнеу</c:v>
                </c:pt>
                <c:pt idx="7">
                  <c:v>Каракия</c:v>
                </c:pt>
                <c:pt idx="8">
                  <c:v>Мангистау</c:v>
                </c:pt>
                <c:pt idx="9">
                  <c:v>Мунайлы</c:v>
                </c:pt>
                <c:pt idx="10">
                  <c:v>Тупкараган</c:v>
                </c:pt>
              </c:strCache>
            </c:strRef>
          </c:cat>
          <c:val>
            <c:numRef>
              <c:f>Лист1!$C$2:$C$12</c:f>
              <c:numCache>
                <c:formatCode>0.0</c:formatCode>
                <c:ptCount val="11"/>
                <c:pt idx="1">
                  <c:v>32.680907521161295</c:v>
                </c:pt>
                <c:pt idx="2">
                  <c:v>47.5</c:v>
                </c:pt>
                <c:pt idx="3">
                  <c:v>31.8</c:v>
                </c:pt>
                <c:pt idx="4">
                  <c:v>19.2</c:v>
                </c:pt>
                <c:pt idx="5">
                  <c:v>16.399999999999999</c:v>
                </c:pt>
                <c:pt idx="6">
                  <c:v>51.5</c:v>
                </c:pt>
                <c:pt idx="7">
                  <c:v>26.8</c:v>
                </c:pt>
                <c:pt idx="8">
                  <c:v>34.200000000000003</c:v>
                </c:pt>
                <c:pt idx="9">
                  <c:v>30.3</c:v>
                </c:pt>
                <c:pt idx="10">
                  <c:v>18.2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6мес 2016</c:v>
                </c:pt>
              </c:strCache>
            </c:strRef>
          </c:tx>
          <c:invertIfNegative val="1"/>
          <c:dLbls>
            <c:dLbl>
              <c:idx val="1"/>
              <c:layout>
                <c:manualLayout>
                  <c:x val="8.4655793100352379E-3"/>
                  <c:y val="-6.53219601114285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4109298850058814E-2"/>
                  <c:y val="3.50801078662676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Лист1!$A$2:$A$12</c:f>
              <c:strCache>
                <c:ptCount val="11"/>
                <c:pt idx="0">
                  <c:v>РК</c:v>
                </c:pt>
                <c:pt idx="1">
                  <c:v>Область</c:v>
                </c:pt>
                <c:pt idx="2">
                  <c:v>АГП 1</c:v>
                </c:pt>
                <c:pt idx="3">
                  <c:v>АГП 2</c:v>
                </c:pt>
                <c:pt idx="4">
                  <c:v>ЖГП 1</c:v>
                </c:pt>
                <c:pt idx="5">
                  <c:v>ЖГП 2</c:v>
                </c:pt>
                <c:pt idx="6">
                  <c:v>Бейнеу</c:v>
                </c:pt>
                <c:pt idx="7">
                  <c:v>Каракия</c:v>
                </c:pt>
                <c:pt idx="8">
                  <c:v>Мангистау</c:v>
                </c:pt>
                <c:pt idx="9">
                  <c:v>Мунайлы</c:v>
                </c:pt>
                <c:pt idx="10">
                  <c:v>Тупкараган</c:v>
                </c:pt>
              </c:strCache>
            </c:strRef>
          </c:cat>
          <c:val>
            <c:numRef>
              <c:f>Лист1!$D$2:$D$12</c:f>
              <c:numCache>
                <c:formatCode>General</c:formatCode>
                <c:ptCount val="11"/>
                <c:pt idx="0">
                  <c:v>90.8</c:v>
                </c:pt>
                <c:pt idx="1">
                  <c:v>32.1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2782208"/>
        <c:axId val="52783744"/>
      </c:barChart>
      <c:catAx>
        <c:axId val="52782208"/>
        <c:scaling>
          <c:orientation val="minMax"/>
        </c:scaling>
        <c:delete val="1"/>
        <c:axPos val="b"/>
        <c:numFmt formatCode="General" sourceLinked="1"/>
        <c:majorTickMark val="cross"/>
        <c:minorTickMark val="cross"/>
        <c:tickLblPos val="nextTo"/>
        <c:crossAx val="52783744"/>
        <c:crosses val="autoZero"/>
        <c:auto val="1"/>
        <c:lblAlgn val="ctr"/>
        <c:lblOffset val="100"/>
        <c:tickMarkSkip val="1"/>
        <c:noMultiLvlLbl val="1"/>
      </c:catAx>
      <c:valAx>
        <c:axId val="52783744"/>
        <c:scaling>
          <c:orientation val="minMax"/>
        </c:scaling>
        <c:delete val="1"/>
        <c:axPos val="l"/>
        <c:numFmt formatCode="0.0" sourceLinked="1"/>
        <c:majorTickMark val="cross"/>
        <c:minorTickMark val="cross"/>
        <c:tickLblPos val="nextTo"/>
        <c:crossAx val="5278220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tint val="75000"/>
              </a:schemeClr>
            </a:solidFill>
            <a:prstDash val="solid"/>
          </a:ln>
          <a:effectLst/>
        </c:spPr>
        <c:txPr>
          <a:bodyPr rot="0" spcFirstLastPara="0" vertOverflow="ellipsis" horzOverflow="overflow" vert="horz" wrap="square" anchor="ctr" anchorCtr="1"/>
          <a:lstStyle/>
          <a:p>
            <a:pPr rtl="0">
              <a:defRPr lang="zh-CN" sz="13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 w="25400"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txPr>
    <a:bodyPr rot="0" spcFirstLastPara="0" vertOverflow="ellipsis" horzOverflow="overflow" vert="horz" wrap="square" anchor="ctr" anchorCtr="1"/>
    <a:lstStyle/>
    <a:p>
      <a:pPr>
        <a:defRPr lang="ru-RU"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256025809273841"/>
          <c:y val="0"/>
          <c:w val="0.86362806613592313"/>
          <c:h val="0.64616281374141615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53548A"/>
            </a:solidFill>
            <a:ln>
              <a:noFill/>
            </a:ln>
            <a:effectLst/>
          </c:spPr>
          <c:invertIfNegative val="1"/>
          <c:dLbls>
            <c:dLbl>
              <c:idx val="0"/>
              <c:layout>
                <c:manualLayout>
                  <c:x val="-1.9444444444444445E-2"/>
                  <c:y val="1.10449381135593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8.3333333333333835E-3"/>
                  <c:y val="1.10449381135593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2500000000000001E-2"/>
                  <c:y val="7.363292075706238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3888888888888888E-2"/>
                  <c:y val="7.36329207570620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"/>
                  <c:y val="2.20898762271186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1111111111111112E-2"/>
                  <c:y val="1.10449381135593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1111111111111112E-2"/>
                  <c:y val="3.68164603785311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1.1111111111111212E-2"/>
                  <c:y val="1.47265841514124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1111111111111212E-2"/>
                  <c:y val="7.363292075706238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rgbClr val="7030A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Лист1!$A$2:$A$11</c:f>
              <c:strCache>
                <c:ptCount val="10"/>
                <c:pt idx="0">
                  <c:v>Область</c:v>
                </c:pt>
                <c:pt idx="1">
                  <c:v>АГП 1</c:v>
                </c:pt>
                <c:pt idx="2">
                  <c:v>АГП 2</c:v>
                </c:pt>
                <c:pt idx="3">
                  <c:v>ЖГП 1</c:v>
                </c:pt>
                <c:pt idx="4">
                  <c:v>ЖГП 2</c:v>
                </c:pt>
                <c:pt idx="5">
                  <c:v>Бейнеу</c:v>
                </c:pt>
                <c:pt idx="6">
                  <c:v>Каракия</c:v>
                </c:pt>
                <c:pt idx="7">
                  <c:v>Мангистау</c:v>
                </c:pt>
                <c:pt idx="8">
                  <c:v>Мунайлы</c:v>
                </c:pt>
                <c:pt idx="9">
                  <c:v>Тупкараган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8.8000000000000007</c:v>
                </c:pt>
                <c:pt idx="1">
                  <c:v>15</c:v>
                </c:pt>
                <c:pt idx="2">
                  <c:v>2.7</c:v>
                </c:pt>
                <c:pt idx="3">
                  <c:v>26.8</c:v>
                </c:pt>
                <c:pt idx="4">
                  <c:v>0</c:v>
                </c:pt>
                <c:pt idx="5">
                  <c:v>3</c:v>
                </c:pt>
                <c:pt idx="6">
                  <c:v>5.5</c:v>
                </c:pt>
                <c:pt idx="7">
                  <c:v>5.4</c:v>
                </c:pt>
                <c:pt idx="8">
                  <c:v>8.1</c:v>
                </c:pt>
                <c:pt idx="9">
                  <c:v>0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438086"/>
            </a:solidFill>
            <a:ln>
              <a:noFill/>
            </a:ln>
            <a:effectLst/>
          </c:spPr>
          <c:invertIfNegative val="1"/>
          <c:dLbls>
            <c:dLbl>
              <c:idx val="0"/>
              <c:layout>
                <c:manualLayout>
                  <c:x val="-6.9444444444444441E-3"/>
                  <c:y val="-3.374803215350632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8.333333333333333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6666666666666666E-2"/>
                  <c:y val="-2.9453168302824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0925337632079971E-17"/>
                  <c:y val="1.10449381135593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9444444444444445E-2"/>
                  <c:y val="-6.749606430701264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5277777777777777E-2"/>
                  <c:y val="1.10449381135592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9.7222222222222224E-3"/>
                  <c:y val="-7.363292075706238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6666666666666666E-2"/>
                  <c:y val="-1.47265841514124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rgbClr val="006666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Лист1!$A$2:$A$11</c:f>
              <c:strCache>
                <c:ptCount val="10"/>
                <c:pt idx="0">
                  <c:v>Область</c:v>
                </c:pt>
                <c:pt idx="1">
                  <c:v>АГП 1</c:v>
                </c:pt>
                <c:pt idx="2">
                  <c:v>АГП 2</c:v>
                </c:pt>
                <c:pt idx="3">
                  <c:v>ЖГП 1</c:v>
                </c:pt>
                <c:pt idx="4">
                  <c:v>ЖГП 2</c:v>
                </c:pt>
                <c:pt idx="5">
                  <c:v>Бейнеу</c:v>
                </c:pt>
                <c:pt idx="6">
                  <c:v>Каракия</c:v>
                </c:pt>
                <c:pt idx="7">
                  <c:v>Мангистау</c:v>
                </c:pt>
                <c:pt idx="8">
                  <c:v>Мунайлы</c:v>
                </c:pt>
                <c:pt idx="9">
                  <c:v>Тупкараган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28.8</c:v>
                </c:pt>
                <c:pt idx="1">
                  <c:v>68.099999999999994</c:v>
                </c:pt>
                <c:pt idx="2">
                  <c:v>13.3</c:v>
                </c:pt>
                <c:pt idx="3">
                  <c:v>46.4</c:v>
                </c:pt>
                <c:pt idx="4">
                  <c:v>15.3</c:v>
                </c:pt>
                <c:pt idx="5">
                  <c:v>14.5</c:v>
                </c:pt>
                <c:pt idx="6">
                  <c:v>5.3</c:v>
                </c:pt>
                <c:pt idx="7">
                  <c:v>10.7</c:v>
                </c:pt>
                <c:pt idx="8">
                  <c:v>15</c:v>
                </c:pt>
                <c:pt idx="9">
                  <c:v>19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2991104"/>
        <c:axId val="52992640"/>
      </c:barChart>
      <c:catAx>
        <c:axId val="52991104"/>
        <c:scaling>
          <c:orientation val="minMax"/>
        </c:scaling>
        <c:delete val="1"/>
        <c:axPos val="b"/>
        <c:numFmt formatCode="General" sourceLinked="1"/>
        <c:majorTickMark val="cross"/>
        <c:minorTickMark val="cross"/>
        <c:tickLblPos val="nextTo"/>
        <c:crossAx val="52992640"/>
        <c:crosses val="autoZero"/>
        <c:auto val="1"/>
        <c:lblAlgn val="ctr"/>
        <c:lblOffset val="100"/>
        <c:tickMarkSkip val="1"/>
        <c:noMultiLvlLbl val="1"/>
      </c:catAx>
      <c:valAx>
        <c:axId val="52992640"/>
        <c:scaling>
          <c:orientation val="minMax"/>
        </c:scaling>
        <c:delete val="1"/>
        <c:axPos val="l"/>
        <c:numFmt formatCode="General" sourceLinked="1"/>
        <c:majorTickMark val="cross"/>
        <c:minorTickMark val="cross"/>
        <c:tickLblPos val="nextTo"/>
        <c:crossAx val="5299110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tint val="75000"/>
              </a:schemeClr>
            </a:solidFill>
            <a:prstDash val="solid"/>
          </a:ln>
          <a:effectLst/>
        </c:spPr>
        <c:txPr>
          <a:bodyPr rot="0" spcFirstLastPara="0" vertOverflow="ellipsis" horzOverflow="overflow" vert="horz" wrap="square" anchor="ctr" anchorCtr="1"/>
          <a:lstStyle/>
          <a:p>
            <a:pPr rtl="0">
              <a:defRPr lang="zh-CN" sz="13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txPr>
    <a:bodyPr rot="0" spcFirstLastPara="0" vertOverflow="ellipsis" horzOverflow="overflow" vert="horz" wrap="square" anchor="ctr" anchorCtr="1"/>
    <a:lstStyle/>
    <a:p>
      <a:pPr>
        <a:defRPr lang="ru-RU"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133955477787499"/>
          <c:y val="0"/>
          <c:w val="0.82780357286408102"/>
          <c:h val="0.69911874871046087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53548A"/>
            </a:solidFill>
            <a:ln>
              <a:noFill/>
            </a:ln>
            <a:effectLst/>
          </c:spPr>
          <c:invertIfNegative val="1"/>
          <c:dLbls>
            <c:dLbl>
              <c:idx val="1"/>
              <c:layout>
                <c:manualLayout>
                  <c:x val="-2.0061728395061755E-2"/>
                  <c:y val="-1.4300212889258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658370848008886E-17"/>
                  <c:y val="2.38336881487642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2.38336881487642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2345679012345793E-2"/>
                  <c:y val="1.43002128892585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2.1604938271604937E-2"/>
                  <c:y val="1.4300212889258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rgbClr val="7030A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Лист1!$A$2:$A$12</c:f>
              <c:strCache>
                <c:ptCount val="11"/>
                <c:pt idx="0">
                  <c:v>РК</c:v>
                </c:pt>
                <c:pt idx="1">
                  <c:v>Область</c:v>
                </c:pt>
                <c:pt idx="2">
                  <c:v>АГП 1</c:v>
                </c:pt>
                <c:pt idx="3">
                  <c:v>АГП 2</c:v>
                </c:pt>
                <c:pt idx="4">
                  <c:v>ЖГП 1</c:v>
                </c:pt>
                <c:pt idx="5">
                  <c:v>ЖГП 2</c:v>
                </c:pt>
                <c:pt idx="6">
                  <c:v>Бейнеу</c:v>
                </c:pt>
                <c:pt idx="7">
                  <c:v>Каракия</c:v>
                </c:pt>
                <c:pt idx="8">
                  <c:v>Мангистау</c:v>
                </c:pt>
                <c:pt idx="9">
                  <c:v>Мунайлы</c:v>
                </c:pt>
                <c:pt idx="10">
                  <c:v>Тупкараган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1">
                  <c:v>8.3000000000000007</c:v>
                </c:pt>
                <c:pt idx="2">
                  <c:v>11.2</c:v>
                </c:pt>
                <c:pt idx="3">
                  <c:v>6.8</c:v>
                </c:pt>
                <c:pt idx="4">
                  <c:v>4.9000000000000004</c:v>
                </c:pt>
                <c:pt idx="5">
                  <c:v>6.2</c:v>
                </c:pt>
                <c:pt idx="6">
                  <c:v>3</c:v>
                </c:pt>
                <c:pt idx="7">
                  <c:v>11</c:v>
                </c:pt>
                <c:pt idx="8">
                  <c:v>16.3</c:v>
                </c:pt>
                <c:pt idx="9">
                  <c:v>9.8000000000000007</c:v>
                </c:pt>
                <c:pt idx="10">
                  <c:v>6.5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438086"/>
            </a:solidFill>
            <a:ln>
              <a:noFill/>
            </a:ln>
            <a:effectLst/>
          </c:spPr>
          <c:invertIfNegative val="1"/>
          <c:dLbls>
            <c:dLbl>
              <c:idx val="1"/>
              <c:layout>
                <c:manualLayout>
                  <c:x val="1.3888888888888833E-2"/>
                  <c:y val="-0.128701916003326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5432098765432098E-2"/>
                  <c:y val="9.53347525950570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5432098765432042E-2"/>
                  <c:y val="4.76673762975285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7.716049382716049E-3"/>
                  <c:y val="2.38336881487642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1.8518518518518517E-2"/>
                  <c:y val="1.4300212889258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1.8518518518518517E-2"/>
                  <c:y val="-9.53347525950570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1.5432098765431985E-2"/>
                  <c:y val="9.53347525950570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rgbClr val="006666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Лист1!$A$2:$A$12</c:f>
              <c:strCache>
                <c:ptCount val="11"/>
                <c:pt idx="0">
                  <c:v>РК</c:v>
                </c:pt>
                <c:pt idx="1">
                  <c:v>Область</c:v>
                </c:pt>
                <c:pt idx="2">
                  <c:v>АГП 1</c:v>
                </c:pt>
                <c:pt idx="3">
                  <c:v>АГП 2</c:v>
                </c:pt>
                <c:pt idx="4">
                  <c:v>ЖГП 1</c:v>
                </c:pt>
                <c:pt idx="5">
                  <c:v>ЖГП 2</c:v>
                </c:pt>
                <c:pt idx="6">
                  <c:v>Бейнеу</c:v>
                </c:pt>
                <c:pt idx="7">
                  <c:v>Каракия</c:v>
                </c:pt>
                <c:pt idx="8">
                  <c:v>Мангистау</c:v>
                </c:pt>
                <c:pt idx="9">
                  <c:v>Мунайлы</c:v>
                </c:pt>
                <c:pt idx="10">
                  <c:v>Тупкараган</c:v>
                </c:pt>
              </c:strCache>
            </c:strRef>
          </c:cat>
          <c:val>
            <c:numRef>
              <c:f>Лист1!$C$2:$C$12</c:f>
              <c:numCache>
                <c:formatCode>General</c:formatCode>
                <c:ptCount val="11"/>
                <c:pt idx="1">
                  <c:v>3.6</c:v>
                </c:pt>
                <c:pt idx="2">
                  <c:v>6.2</c:v>
                </c:pt>
                <c:pt idx="3">
                  <c:v>2.7</c:v>
                </c:pt>
                <c:pt idx="4">
                  <c:v>2.2999999999999998</c:v>
                </c:pt>
                <c:pt idx="5">
                  <c:v>0</c:v>
                </c:pt>
                <c:pt idx="6">
                  <c:v>0</c:v>
                </c:pt>
                <c:pt idx="7">
                  <c:v>5.3</c:v>
                </c:pt>
                <c:pt idx="8">
                  <c:v>10.7</c:v>
                </c:pt>
                <c:pt idx="9">
                  <c:v>3</c:v>
                </c:pt>
                <c:pt idx="10">
                  <c:v>6.3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6 мес 2016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4691358024691388E-2"/>
                  <c:y val="2.20461615376069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2345679012345678E-2"/>
                  <c:y val="-4.5433014950290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Лист1!$A$2:$A$12</c:f>
              <c:strCache>
                <c:ptCount val="11"/>
                <c:pt idx="0">
                  <c:v>РК</c:v>
                </c:pt>
                <c:pt idx="1">
                  <c:v>Область</c:v>
                </c:pt>
                <c:pt idx="2">
                  <c:v>АГП 1</c:v>
                </c:pt>
                <c:pt idx="3">
                  <c:v>АГП 2</c:v>
                </c:pt>
                <c:pt idx="4">
                  <c:v>ЖГП 1</c:v>
                </c:pt>
                <c:pt idx="5">
                  <c:v>ЖГП 2</c:v>
                </c:pt>
                <c:pt idx="6">
                  <c:v>Бейнеу</c:v>
                </c:pt>
                <c:pt idx="7">
                  <c:v>Каракия</c:v>
                </c:pt>
                <c:pt idx="8">
                  <c:v>Мангистау</c:v>
                </c:pt>
                <c:pt idx="9">
                  <c:v>Мунайлы</c:v>
                </c:pt>
                <c:pt idx="10">
                  <c:v>Тупкараган</c:v>
                </c:pt>
              </c:strCache>
            </c:strRef>
          </c:cat>
          <c:val>
            <c:numRef>
              <c:f>Лист1!$D$2:$D$12</c:f>
              <c:numCache>
                <c:formatCode>General</c:formatCode>
                <c:ptCount val="11"/>
                <c:pt idx="0">
                  <c:v>6.3</c:v>
                </c:pt>
                <c:pt idx="1">
                  <c:v>2.4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7293056"/>
        <c:axId val="57319424"/>
      </c:barChart>
      <c:catAx>
        <c:axId val="57293056"/>
        <c:scaling>
          <c:orientation val="minMax"/>
        </c:scaling>
        <c:delete val="1"/>
        <c:axPos val="b"/>
        <c:numFmt formatCode="General" sourceLinked="1"/>
        <c:majorTickMark val="cross"/>
        <c:minorTickMark val="cross"/>
        <c:tickLblPos val="nextTo"/>
        <c:crossAx val="57319424"/>
        <c:crosses val="autoZero"/>
        <c:auto val="1"/>
        <c:lblAlgn val="ctr"/>
        <c:lblOffset val="100"/>
        <c:tickMarkSkip val="1"/>
        <c:noMultiLvlLbl val="1"/>
      </c:catAx>
      <c:valAx>
        <c:axId val="57319424"/>
        <c:scaling>
          <c:orientation val="minMax"/>
        </c:scaling>
        <c:delete val="1"/>
        <c:axPos val="l"/>
        <c:numFmt formatCode="General" sourceLinked="1"/>
        <c:majorTickMark val="cross"/>
        <c:minorTickMark val="cross"/>
        <c:tickLblPos val="nextTo"/>
        <c:crossAx val="5729305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tint val="75000"/>
              </a:schemeClr>
            </a:solidFill>
            <a:prstDash val="solid"/>
          </a:ln>
          <a:effectLst/>
        </c:spPr>
        <c:txPr>
          <a:bodyPr rot="0" spcFirstLastPara="0" vertOverflow="ellipsis" horzOverflow="overflow" vert="horz" wrap="square" anchor="ctr" anchorCtr="1"/>
          <a:lstStyle/>
          <a:p>
            <a:pPr rtl="0">
              <a:defRPr lang="zh-CN" sz="13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txPr>
    <a:bodyPr rot="0" spcFirstLastPara="0" vertOverflow="ellipsis" horzOverflow="overflow" vert="horz" wrap="square" anchor="ctr" anchorCtr="1"/>
    <a:lstStyle/>
    <a:p>
      <a:pPr>
        <a:defRPr lang="ru-RU"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Лист1!$A$2:$A$12</c:f>
              <c:strCache>
                <c:ptCount val="11"/>
                <c:pt idx="0">
                  <c:v>Область</c:v>
                </c:pt>
                <c:pt idx="1">
                  <c:v>АГП1</c:v>
                </c:pt>
                <c:pt idx="2">
                  <c:v>АГП2</c:v>
                </c:pt>
                <c:pt idx="3">
                  <c:v>ЖГП1</c:v>
                </c:pt>
                <c:pt idx="4">
                  <c:v>ЖГП2</c:v>
                </c:pt>
                <c:pt idx="5">
                  <c:v>Бейнеу</c:v>
                </c:pt>
                <c:pt idx="6">
                  <c:v>Каракия</c:v>
                </c:pt>
                <c:pt idx="7">
                  <c:v>Жетыбай</c:v>
                </c:pt>
                <c:pt idx="8">
                  <c:v>Мангистау</c:v>
                </c:pt>
                <c:pt idx="9">
                  <c:v>Мунайлы</c:v>
                </c:pt>
                <c:pt idx="10">
                  <c:v>Тупкараган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140.30000000000001</c:v>
                </c:pt>
                <c:pt idx="1">
                  <c:v>39.9</c:v>
                </c:pt>
                <c:pt idx="2">
                  <c:v>129.30000000000001</c:v>
                </c:pt>
                <c:pt idx="3">
                  <c:v>309.10000000000002</c:v>
                </c:pt>
                <c:pt idx="4">
                  <c:v>326.7</c:v>
                </c:pt>
                <c:pt idx="5">
                  <c:v>0</c:v>
                </c:pt>
                <c:pt idx="6">
                  <c:v>222.3</c:v>
                </c:pt>
                <c:pt idx="7">
                  <c:v>9.9</c:v>
                </c:pt>
                <c:pt idx="8">
                  <c:v>206.5</c:v>
                </c:pt>
                <c:pt idx="9">
                  <c:v>128.69999999999999</c:v>
                </c:pt>
                <c:pt idx="10">
                  <c:v>182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3C0B-4885-84C4-E0572986D98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rgbClr val="7030A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Лист1!$A$2:$A$12</c:f>
              <c:strCache>
                <c:ptCount val="11"/>
                <c:pt idx="0">
                  <c:v>Область</c:v>
                </c:pt>
                <c:pt idx="1">
                  <c:v>АГП1</c:v>
                </c:pt>
                <c:pt idx="2">
                  <c:v>АГП2</c:v>
                </c:pt>
                <c:pt idx="3">
                  <c:v>ЖГП1</c:v>
                </c:pt>
                <c:pt idx="4">
                  <c:v>ЖГП2</c:v>
                </c:pt>
                <c:pt idx="5">
                  <c:v>Бейнеу</c:v>
                </c:pt>
                <c:pt idx="6">
                  <c:v>Каракия</c:v>
                </c:pt>
                <c:pt idx="7">
                  <c:v>Жетыбай</c:v>
                </c:pt>
                <c:pt idx="8">
                  <c:v>Мангистау</c:v>
                </c:pt>
                <c:pt idx="9">
                  <c:v>Мунайлы</c:v>
                </c:pt>
                <c:pt idx="10">
                  <c:v>Тупкараган</c:v>
                </c:pt>
              </c:strCache>
            </c:strRef>
          </c:cat>
          <c:val>
            <c:numRef>
              <c:f>Лист1!$C$2:$C$12</c:f>
              <c:numCache>
                <c:formatCode>General</c:formatCode>
                <c:ptCount val="11"/>
                <c:pt idx="0">
                  <c:v>158.5</c:v>
                </c:pt>
                <c:pt idx="1">
                  <c:v>158.6</c:v>
                </c:pt>
                <c:pt idx="2">
                  <c:v>247.4</c:v>
                </c:pt>
                <c:pt idx="3">
                  <c:v>243.5</c:v>
                </c:pt>
                <c:pt idx="4">
                  <c:v>168.7</c:v>
                </c:pt>
                <c:pt idx="5">
                  <c:v>145.19999999999999</c:v>
                </c:pt>
                <c:pt idx="6">
                  <c:v>170.1</c:v>
                </c:pt>
                <c:pt idx="7">
                  <c:v>88.7</c:v>
                </c:pt>
                <c:pt idx="8">
                  <c:v>64.3</c:v>
                </c:pt>
                <c:pt idx="9">
                  <c:v>51</c:v>
                </c:pt>
                <c:pt idx="10">
                  <c:v>114.2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3C0B-4885-84C4-E0572986D9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403840"/>
        <c:axId val="100413824"/>
      </c:barChart>
      <c:catAx>
        <c:axId val="1004038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00413824"/>
        <c:crosses val="autoZero"/>
        <c:auto val="1"/>
        <c:lblAlgn val="ctr"/>
        <c:lblOffset val="100"/>
        <c:noMultiLvlLbl val="0"/>
      </c:catAx>
      <c:valAx>
        <c:axId val="10041382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0040384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ru-RU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-1.4692275495668168E-3"/>
                  <c:y val="-3.023473582300379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tx2">
                        <a:lumMod val="60000"/>
                        <a:lumOff val="40000"/>
                      </a:schemeClr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Лист1!$A$2:$A$13</c:f>
              <c:strCache>
                <c:ptCount val="12"/>
                <c:pt idx="0">
                  <c:v>РК</c:v>
                </c:pt>
                <c:pt idx="1">
                  <c:v>Область</c:v>
                </c:pt>
                <c:pt idx="2">
                  <c:v>АГП1</c:v>
                </c:pt>
                <c:pt idx="3">
                  <c:v>АГП2</c:v>
                </c:pt>
                <c:pt idx="4">
                  <c:v>ЖГП1</c:v>
                </c:pt>
                <c:pt idx="5">
                  <c:v>ЖГП2</c:v>
                </c:pt>
                <c:pt idx="6">
                  <c:v>Бейнеу</c:v>
                </c:pt>
                <c:pt idx="7">
                  <c:v>Каркия</c:v>
                </c:pt>
                <c:pt idx="8">
                  <c:v>Жетыбай</c:v>
                </c:pt>
                <c:pt idx="9">
                  <c:v>Мангистау</c:v>
                </c:pt>
                <c:pt idx="10">
                  <c:v>Мунайлы</c:v>
                </c:pt>
                <c:pt idx="11">
                  <c:v>Тупкараган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1">
                  <c:v>36.200000000000003</c:v>
                </c:pt>
                <c:pt idx="2">
                  <c:v>34.9</c:v>
                </c:pt>
                <c:pt idx="3">
                  <c:v>30</c:v>
                </c:pt>
                <c:pt idx="4">
                  <c:v>38.9</c:v>
                </c:pt>
                <c:pt idx="5">
                  <c:v>33.9</c:v>
                </c:pt>
                <c:pt idx="6">
                  <c:v>39.6</c:v>
                </c:pt>
                <c:pt idx="7">
                  <c:v>24.7</c:v>
                </c:pt>
                <c:pt idx="8">
                  <c:v>99.1</c:v>
                </c:pt>
                <c:pt idx="9">
                  <c:v>48.9</c:v>
                </c:pt>
                <c:pt idx="10">
                  <c:v>31</c:v>
                </c:pt>
                <c:pt idx="11">
                  <c:v>32.5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AF1E-45B1-9B97-390D2B645A0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rgbClr val="7030A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Лист1!$A$2:$A$13</c:f>
              <c:strCache>
                <c:ptCount val="12"/>
                <c:pt idx="0">
                  <c:v>РК</c:v>
                </c:pt>
                <c:pt idx="1">
                  <c:v>Область</c:v>
                </c:pt>
                <c:pt idx="2">
                  <c:v>АГП1</c:v>
                </c:pt>
                <c:pt idx="3">
                  <c:v>АГП2</c:v>
                </c:pt>
                <c:pt idx="4">
                  <c:v>ЖГП1</c:v>
                </c:pt>
                <c:pt idx="5">
                  <c:v>ЖГП2</c:v>
                </c:pt>
                <c:pt idx="6">
                  <c:v>Бейнеу</c:v>
                </c:pt>
                <c:pt idx="7">
                  <c:v>Каркия</c:v>
                </c:pt>
                <c:pt idx="8">
                  <c:v>Жетыбай</c:v>
                </c:pt>
                <c:pt idx="9">
                  <c:v>Мангистау</c:v>
                </c:pt>
                <c:pt idx="10">
                  <c:v>Мунайлы</c:v>
                </c:pt>
                <c:pt idx="11">
                  <c:v>Тупкараган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1">
                  <c:v>28</c:v>
                </c:pt>
                <c:pt idx="2">
                  <c:v>33.5</c:v>
                </c:pt>
                <c:pt idx="3">
                  <c:v>18.600000000000001</c:v>
                </c:pt>
                <c:pt idx="4">
                  <c:v>23.2</c:v>
                </c:pt>
                <c:pt idx="5">
                  <c:v>18.399999999999999</c:v>
                </c:pt>
                <c:pt idx="6">
                  <c:v>58.1</c:v>
                </c:pt>
                <c:pt idx="7">
                  <c:v>56.7</c:v>
                </c:pt>
                <c:pt idx="8">
                  <c:v>19.7</c:v>
                </c:pt>
                <c:pt idx="9">
                  <c:v>26.8</c:v>
                </c:pt>
                <c:pt idx="10">
                  <c:v>25.5</c:v>
                </c:pt>
                <c:pt idx="11">
                  <c:v>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7-AF1E-45B1-9B97-390D2B645A0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6 мес 2016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2038413243501444E-2"/>
                  <c:y val="2.11638730354259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8.8152496101919497E-3"/>
                  <c:y val="9.69009979283347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Лист1!$A$2:$A$13</c:f>
              <c:strCache>
                <c:ptCount val="12"/>
                <c:pt idx="0">
                  <c:v>РК</c:v>
                </c:pt>
                <c:pt idx="1">
                  <c:v>Область</c:v>
                </c:pt>
                <c:pt idx="2">
                  <c:v>АГП1</c:v>
                </c:pt>
                <c:pt idx="3">
                  <c:v>АГП2</c:v>
                </c:pt>
                <c:pt idx="4">
                  <c:v>ЖГП1</c:v>
                </c:pt>
                <c:pt idx="5">
                  <c:v>ЖГП2</c:v>
                </c:pt>
                <c:pt idx="6">
                  <c:v>Бейнеу</c:v>
                </c:pt>
                <c:pt idx="7">
                  <c:v>Каркия</c:v>
                </c:pt>
                <c:pt idx="8">
                  <c:v>Жетыбай</c:v>
                </c:pt>
                <c:pt idx="9">
                  <c:v>Мангистау</c:v>
                </c:pt>
                <c:pt idx="10">
                  <c:v>Мунайлы</c:v>
                </c:pt>
                <c:pt idx="11">
                  <c:v>Тупкараган</c:v>
                </c:pt>
              </c:strCache>
            </c:strRef>
          </c:cat>
          <c:val>
            <c:numRef>
              <c:f>Лист1!$D$2:$D$13</c:f>
              <c:numCache>
                <c:formatCode>General</c:formatCode>
                <c:ptCount val="12"/>
                <c:pt idx="0">
                  <c:v>32.5</c:v>
                </c:pt>
                <c:pt idx="1">
                  <c:v>12.9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8-AF1E-45B1-9B97-390D2B645A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466048"/>
        <c:axId val="102446208"/>
      </c:barChart>
      <c:catAx>
        <c:axId val="1004660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02446208"/>
        <c:crosses val="autoZero"/>
        <c:auto val="1"/>
        <c:lblAlgn val="ctr"/>
        <c:lblOffset val="100"/>
        <c:noMultiLvlLbl val="0"/>
      </c:catAx>
      <c:valAx>
        <c:axId val="10244620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0046604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ru-RU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7736572456646242E-2"/>
          <c:y val="8.1681140887672352E-2"/>
          <c:w val="0.88199066495152512"/>
          <c:h val="0.601420623825999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1.403498948665092E-2"/>
                  <c:y val="9.60954598678498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A02-4F3F-B770-3873D27AAA9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4034989486650891E-2"/>
                  <c:y val="1.44143189801774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A02-4F3F-B770-3873D27AAA9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область</c:v>
                </c:pt>
                <c:pt idx="1">
                  <c:v>МОБ</c:v>
                </c:pt>
                <c:pt idx="2">
                  <c:v>ЖЦГБ</c:v>
                </c:pt>
                <c:pt idx="3">
                  <c:v>БЦРБ</c:v>
                </c:pt>
                <c:pt idx="4">
                  <c:v>МЦРБ</c:v>
                </c:pt>
                <c:pt idx="5">
                  <c:v>КЦРБ</c:v>
                </c:pt>
                <c:pt idx="6">
                  <c:v>ЖетСБ</c:v>
                </c:pt>
                <c:pt idx="7">
                  <c:v>ТЦРБ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1200</c:v>
                </c:pt>
                <c:pt idx="1">
                  <c:v>830</c:v>
                </c:pt>
                <c:pt idx="2">
                  <c:v>205</c:v>
                </c:pt>
                <c:pt idx="3">
                  <c:v>37</c:v>
                </c:pt>
                <c:pt idx="4">
                  <c:v>24</c:v>
                </c:pt>
                <c:pt idx="5">
                  <c:v>0</c:v>
                </c:pt>
                <c:pt idx="6">
                  <c:v>19</c:v>
                </c:pt>
                <c:pt idx="7">
                  <c:v>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A02-4F3F-B770-3873D27AAA9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40349894866509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A02-4F3F-B770-3873D27AAA9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0707319265435911E-2"/>
                  <c:y val="4.80477299339249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5A02-4F3F-B770-3873D27AAA9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247554621035637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5A02-4F3F-B770-3873D27AAA9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область</c:v>
                </c:pt>
                <c:pt idx="1">
                  <c:v>МОБ</c:v>
                </c:pt>
                <c:pt idx="2">
                  <c:v>ЖЦГБ</c:v>
                </c:pt>
                <c:pt idx="3">
                  <c:v>БЦРБ</c:v>
                </c:pt>
                <c:pt idx="4">
                  <c:v>МЦРБ</c:v>
                </c:pt>
                <c:pt idx="5">
                  <c:v>КЦРБ</c:v>
                </c:pt>
                <c:pt idx="6">
                  <c:v>ЖетСБ</c:v>
                </c:pt>
                <c:pt idx="7">
                  <c:v>ТЦРБ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1039</c:v>
                </c:pt>
                <c:pt idx="1">
                  <c:v>797</c:v>
                </c:pt>
                <c:pt idx="2">
                  <c:v>96</c:v>
                </c:pt>
                <c:pt idx="3">
                  <c:v>52</c:v>
                </c:pt>
                <c:pt idx="4">
                  <c:v>17</c:v>
                </c:pt>
                <c:pt idx="5">
                  <c:v>0</c:v>
                </c:pt>
                <c:pt idx="6">
                  <c:v>9</c:v>
                </c:pt>
                <c:pt idx="7">
                  <c:v>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5A02-4F3F-B770-3873D27AAA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1248128"/>
        <c:axId val="111249664"/>
      </c:barChart>
      <c:catAx>
        <c:axId val="1112481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1249664"/>
        <c:crosses val="autoZero"/>
        <c:auto val="1"/>
        <c:lblAlgn val="ctr"/>
        <c:lblOffset val="100"/>
        <c:noMultiLvlLbl val="0"/>
      </c:catAx>
      <c:valAx>
        <c:axId val="11124966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1124812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ru-RU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171561849411098"/>
          <c:y val="5.8733410018902317E-2"/>
          <c:w val="0.76097870125391232"/>
          <c:h val="0.516510941147189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показатель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cat>
            <c:strRef>
              <c:f>Лист1!$A$2:$A$9</c:f>
              <c:strCache>
                <c:ptCount val="8"/>
                <c:pt idx="0">
                  <c:v>область</c:v>
                </c:pt>
                <c:pt idx="1">
                  <c:v>МОБ</c:v>
                </c:pt>
                <c:pt idx="2">
                  <c:v>ЖЦГБ</c:v>
                </c:pt>
                <c:pt idx="3">
                  <c:v>БЦРБ</c:v>
                </c:pt>
                <c:pt idx="4">
                  <c:v>МЦРБ</c:v>
                </c:pt>
                <c:pt idx="5">
                  <c:v>КЦРБ</c:v>
                </c:pt>
                <c:pt idx="6">
                  <c:v>ЖетСБ</c:v>
                </c:pt>
                <c:pt idx="7">
                  <c:v>ТЦРБ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7.2</c:v>
                </c:pt>
                <c:pt idx="1">
                  <c:v>8.5</c:v>
                </c:pt>
                <c:pt idx="2">
                  <c:v>2.4</c:v>
                </c:pt>
                <c:pt idx="3">
                  <c:v>10.8</c:v>
                </c:pt>
                <c:pt idx="4">
                  <c:v>8.3000000000000007</c:v>
                </c:pt>
                <c:pt idx="5">
                  <c:v>0</c:v>
                </c:pt>
                <c:pt idx="6">
                  <c:v>21</c:v>
                </c:pt>
                <c:pt idx="7">
                  <c:v>1.2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108-4A1D-95CE-A40FC673F8A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показатель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cat>
            <c:strRef>
              <c:f>Лист1!$A$2:$A$9</c:f>
              <c:strCache>
                <c:ptCount val="8"/>
                <c:pt idx="0">
                  <c:v>область</c:v>
                </c:pt>
                <c:pt idx="1">
                  <c:v>МОБ</c:v>
                </c:pt>
                <c:pt idx="2">
                  <c:v>ЖЦГБ</c:v>
                </c:pt>
                <c:pt idx="3">
                  <c:v>БЦРБ</c:v>
                </c:pt>
                <c:pt idx="4">
                  <c:v>МЦРБ</c:v>
                </c:pt>
                <c:pt idx="5">
                  <c:v>КЦРБ</c:v>
                </c:pt>
                <c:pt idx="6">
                  <c:v>ЖетСБ</c:v>
                </c:pt>
                <c:pt idx="7">
                  <c:v>ТЦРБ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9.1999999999999993</c:v>
                </c:pt>
                <c:pt idx="1">
                  <c:v>9.4</c:v>
                </c:pt>
                <c:pt idx="2">
                  <c:v>7.3</c:v>
                </c:pt>
                <c:pt idx="3">
                  <c:v>23.1</c:v>
                </c:pt>
                <c:pt idx="4">
                  <c:v>0</c:v>
                </c:pt>
                <c:pt idx="5">
                  <c:v>0</c:v>
                </c:pt>
                <c:pt idx="6">
                  <c:v>11.1</c:v>
                </c:pt>
                <c:pt idx="7">
                  <c:v>1.5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108-4A1D-95CE-A40FC673F8A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2015 абс.</c:v>
                </c:pt>
              </c:strCache>
            </c:strRef>
          </c:tx>
          <c:invertIfNegative val="0"/>
          <c:cat>
            <c:strRef>
              <c:f>Лист1!$A$2:$A$9</c:f>
              <c:strCache>
                <c:ptCount val="8"/>
                <c:pt idx="0">
                  <c:v>область</c:v>
                </c:pt>
                <c:pt idx="1">
                  <c:v>МОБ</c:v>
                </c:pt>
                <c:pt idx="2">
                  <c:v>ЖЦГБ</c:v>
                </c:pt>
                <c:pt idx="3">
                  <c:v>БЦРБ</c:v>
                </c:pt>
                <c:pt idx="4">
                  <c:v>МЦРБ</c:v>
                </c:pt>
                <c:pt idx="5">
                  <c:v>КЦРБ</c:v>
                </c:pt>
                <c:pt idx="6">
                  <c:v>ЖетСБ</c:v>
                </c:pt>
                <c:pt idx="7">
                  <c:v>ТЦРБ</c:v>
                </c:pt>
              </c:strCache>
            </c:strRef>
          </c:cat>
          <c:val>
            <c:numRef>
              <c:f>Лист1!$D$2:$D$9</c:f>
              <c:numCache>
                <c:formatCode>General</c:formatCode>
                <c:ptCount val="8"/>
                <c:pt idx="0">
                  <c:v>87</c:v>
                </c:pt>
                <c:pt idx="1">
                  <c:v>71</c:v>
                </c:pt>
                <c:pt idx="2">
                  <c:v>5</c:v>
                </c:pt>
                <c:pt idx="3">
                  <c:v>4</c:v>
                </c:pt>
                <c:pt idx="4">
                  <c:v>2</c:v>
                </c:pt>
                <c:pt idx="5">
                  <c:v>0</c:v>
                </c:pt>
                <c:pt idx="6">
                  <c:v>4</c:v>
                </c:pt>
                <c:pt idx="7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108-4A1D-95CE-A40FC673F8A0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2016 абс.</c:v>
                </c:pt>
              </c:strCache>
            </c:strRef>
          </c:tx>
          <c:invertIfNegative val="0"/>
          <c:cat>
            <c:strRef>
              <c:f>Лист1!$A$2:$A$9</c:f>
              <c:strCache>
                <c:ptCount val="8"/>
                <c:pt idx="0">
                  <c:v>область</c:v>
                </c:pt>
                <c:pt idx="1">
                  <c:v>МОБ</c:v>
                </c:pt>
                <c:pt idx="2">
                  <c:v>ЖЦГБ</c:v>
                </c:pt>
                <c:pt idx="3">
                  <c:v>БЦРБ</c:v>
                </c:pt>
                <c:pt idx="4">
                  <c:v>МЦРБ</c:v>
                </c:pt>
                <c:pt idx="5">
                  <c:v>КЦРБ</c:v>
                </c:pt>
                <c:pt idx="6">
                  <c:v>ЖетСБ</c:v>
                </c:pt>
                <c:pt idx="7">
                  <c:v>ТЦРБ</c:v>
                </c:pt>
              </c:strCache>
            </c:strRef>
          </c:cat>
          <c:val>
            <c:numRef>
              <c:f>Лист1!$E$2:$E$9</c:f>
              <c:numCache>
                <c:formatCode>General</c:formatCode>
                <c:ptCount val="8"/>
                <c:pt idx="0">
                  <c:v>96</c:v>
                </c:pt>
                <c:pt idx="1">
                  <c:v>75</c:v>
                </c:pt>
                <c:pt idx="2">
                  <c:v>7</c:v>
                </c:pt>
                <c:pt idx="3">
                  <c:v>12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108-4A1D-95CE-A40FC673F8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1181824"/>
        <c:axId val="111183360"/>
      </c:barChart>
      <c:catAx>
        <c:axId val="1111818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1183360"/>
        <c:crosses val="autoZero"/>
        <c:auto val="1"/>
        <c:lblAlgn val="ctr"/>
        <c:lblOffset val="100"/>
        <c:noMultiLvlLbl val="0"/>
      </c:catAx>
      <c:valAx>
        <c:axId val="111183360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1118182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ru-RU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область</c:v>
                </c:pt>
                <c:pt idx="1">
                  <c:v>МОБ</c:v>
                </c:pt>
                <c:pt idx="2">
                  <c:v>ЖЦГБ</c:v>
                </c:pt>
                <c:pt idx="3">
                  <c:v>БЦРБ</c:v>
                </c:pt>
                <c:pt idx="4">
                  <c:v>МЦРБ</c:v>
                </c:pt>
                <c:pt idx="5">
                  <c:v>КЦРБ</c:v>
                </c:pt>
                <c:pt idx="6">
                  <c:v>ЖетСБ</c:v>
                </c:pt>
                <c:pt idx="7">
                  <c:v>ТЦРБ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861</c:v>
                </c:pt>
                <c:pt idx="1">
                  <c:v>632</c:v>
                </c:pt>
                <c:pt idx="2">
                  <c:v>139</c:v>
                </c:pt>
                <c:pt idx="3">
                  <c:v>25</c:v>
                </c:pt>
                <c:pt idx="4">
                  <c:v>18</c:v>
                </c:pt>
                <c:pt idx="5">
                  <c:v>0</c:v>
                </c:pt>
                <c:pt idx="6">
                  <c:v>9</c:v>
                </c:pt>
                <c:pt idx="7">
                  <c:v>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DD1-41FE-9B78-66D77EBE0AF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область</c:v>
                </c:pt>
                <c:pt idx="1">
                  <c:v>МОБ</c:v>
                </c:pt>
                <c:pt idx="2">
                  <c:v>ЖЦГБ</c:v>
                </c:pt>
                <c:pt idx="3">
                  <c:v>БЦРБ</c:v>
                </c:pt>
                <c:pt idx="4">
                  <c:v>МЦРБ</c:v>
                </c:pt>
                <c:pt idx="5">
                  <c:v>КЦРБ</c:v>
                </c:pt>
                <c:pt idx="6">
                  <c:v>ЖетСБ</c:v>
                </c:pt>
                <c:pt idx="7">
                  <c:v>ТЦРБ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642</c:v>
                </c:pt>
                <c:pt idx="1">
                  <c:v>517</c:v>
                </c:pt>
                <c:pt idx="2">
                  <c:v>55</c:v>
                </c:pt>
                <c:pt idx="3">
                  <c:v>29</c:v>
                </c:pt>
                <c:pt idx="4">
                  <c:v>13</c:v>
                </c:pt>
                <c:pt idx="5">
                  <c:v>0</c:v>
                </c:pt>
                <c:pt idx="6">
                  <c:v>3</c:v>
                </c:pt>
                <c:pt idx="7">
                  <c:v>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DD1-41FE-9B78-66D77EBE0A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1287296"/>
        <c:axId val="111289088"/>
      </c:barChart>
      <c:catAx>
        <c:axId val="1112872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1289088"/>
        <c:crosses val="autoZero"/>
        <c:auto val="1"/>
        <c:lblAlgn val="ctr"/>
        <c:lblOffset val="100"/>
        <c:noMultiLvlLbl val="0"/>
      </c:catAx>
      <c:valAx>
        <c:axId val="11128908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1128729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4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0.64063</cdr:x>
      <cdr:y>0.06484</cdr:y>
    </cdr:from>
    <cdr:to>
      <cdr:x>0.95313</cdr:x>
      <cdr:y>0.18835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857884" y="262512"/>
          <a:ext cx="2857520" cy="5000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600" dirty="0" smtClean="0">
              <a:solidFill>
                <a:srgbClr val="C00000"/>
              </a:solidFill>
            </a:rPr>
            <a:t>Показатель вырос на 63,6%</a:t>
          </a:r>
          <a:endParaRPr lang="ru-RU" sz="1600" dirty="0">
            <a:solidFill>
              <a:srgbClr val="C00000"/>
            </a:solidFill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0.54032</cdr:x>
      <cdr:y>4.37447E-7</cdr:y>
    </cdr:from>
    <cdr:to>
      <cdr:x>1</cdr:x>
      <cdr:y>0.22777</cdr:y>
    </cdr:to>
    <cdr:sp macro="" textlink="">
      <cdr:nvSpPr>
        <cdr:cNvPr id="2" name="Скругленный прямоугольник 1"/>
        <cdr:cNvSpPr/>
      </cdr:nvSpPr>
      <cdr:spPr>
        <a:xfrm xmlns:a="http://schemas.openxmlformats.org/drawingml/2006/main">
          <a:off x="4786346" y="1"/>
          <a:ext cx="4071934" cy="520679"/>
        </a:xfrm>
        <a:prstGeom xmlns:a="http://schemas.openxmlformats.org/drawingml/2006/main" prst="roundRect">
          <a:avLst/>
        </a:prstGeom>
        <a:ln xmlns:a="http://schemas.openxmlformats.org/drawingml/2006/main"/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300" dirty="0" smtClean="0">
              <a:solidFill>
                <a:srgbClr val="FF0000"/>
              </a:solidFill>
            </a:rPr>
            <a:t>ДТП уменьшилось на  14,8% </a:t>
          </a:r>
        </a:p>
        <a:p xmlns:a="http://schemas.openxmlformats.org/drawingml/2006/main">
          <a:r>
            <a:rPr lang="ru-RU" sz="1300" dirty="0" smtClean="0">
              <a:solidFill>
                <a:srgbClr val="FF0000"/>
              </a:solidFill>
            </a:rPr>
            <a:t>Число умерших уменьшилось на 8,5% </a:t>
          </a:r>
          <a:endParaRPr lang="ru-RU" sz="1300" dirty="0">
            <a:solidFill>
              <a:srgbClr val="FF0000"/>
            </a:solidFill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</cdr:x>
      <cdr:y>0</cdr:y>
    </cdr:to>
    <cdr:sp macro="" textlink="">
      <cdr:nvSpPr>
        <cdr:cNvPr id="14" name="Прямоугольник 13"/>
        <cdr:cNvSpPr/>
      </cdr:nvSpPr>
      <cdr:spPr>
        <a:xfrm xmlns:a="http://schemas.openxmlformats.org/drawingml/2006/main">
          <a:off x="-251520" y="-764704"/>
          <a:ext cx="0" cy="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000" dirty="0" smtClean="0"/>
            <a:t>Ж</a:t>
          </a:r>
          <a:endParaRPr lang="ru-RU" sz="1000" dirty="0"/>
        </a:p>
      </cdr:txBody>
    </cdr:sp>
  </cdr:relSizeAnchor>
  <cdr:relSizeAnchor xmlns:cdr="http://schemas.openxmlformats.org/drawingml/2006/chartDrawing">
    <cdr:from>
      <cdr:x>0.44996</cdr:x>
      <cdr:y>0.67797</cdr:y>
    </cdr:from>
    <cdr:to>
      <cdr:x>0.52495</cdr:x>
      <cdr:y>0.82203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V="1">
          <a:off x="3888432" y="2880320"/>
          <a:ext cx="648072" cy="612068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0.52495</cdr:x>
      <cdr:y>0.66949</cdr:y>
    </cdr:from>
    <cdr:to>
      <cdr:x>0.59995</cdr:x>
      <cdr:y>0.82203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V="1">
          <a:off x="4536504" y="2844316"/>
          <a:ext cx="648072" cy="648073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0.60828</cdr:x>
      <cdr:y>0.66949</cdr:y>
    </cdr:from>
    <cdr:to>
      <cdr:x>0.67494</cdr:x>
      <cdr:y>0.81356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 flipV="1">
          <a:off x="5256584" y="2844316"/>
          <a:ext cx="576064" cy="612068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0.83326</cdr:x>
      <cdr:y>0.66949</cdr:y>
    </cdr:from>
    <cdr:to>
      <cdr:x>0.89992</cdr:x>
      <cdr:y>0.82954</cdr:y>
    </cdr:to>
    <cdr:cxnSp macro="">
      <cdr:nvCxnSpPr>
        <cdr:cNvPr id="22" name="Прямая соединительная линия 21"/>
        <cdr:cNvCxnSpPr/>
      </cdr:nvCxnSpPr>
      <cdr:spPr>
        <a:xfrm xmlns:a="http://schemas.openxmlformats.org/drawingml/2006/main" flipV="1">
          <a:off x="7200800" y="2844316"/>
          <a:ext cx="576064" cy="67995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0.62854</cdr:x>
      <cdr:y>0.68342</cdr:y>
    </cdr:from>
    <cdr:to>
      <cdr:x>0.68594</cdr:x>
      <cdr:y>0.81901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V="1">
          <a:off x="5544616" y="2903491"/>
          <a:ext cx="506417" cy="576062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0.69384</cdr:x>
      <cdr:y>0.66102</cdr:y>
    </cdr:from>
    <cdr:to>
      <cdr:x>0.7673</cdr:x>
      <cdr:y>0.81901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V="1">
          <a:off x="6120680" y="2808313"/>
          <a:ext cx="648072" cy="67124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0.91423</cdr:x>
      <cdr:y>0.68342</cdr:y>
    </cdr:from>
    <cdr:to>
      <cdr:x>0.97954</cdr:x>
      <cdr:y>0.81901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8064896" y="2903489"/>
          <a:ext cx="576064" cy="576064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0.54691</cdr:x>
      <cdr:y>0.68038</cdr:y>
    </cdr:from>
    <cdr:to>
      <cdr:x>0.61172</cdr:x>
      <cdr:y>0.81901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 flipV="1">
          <a:off x="4824536" y="2890557"/>
          <a:ext cx="571706" cy="588996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0.12859</cdr:x>
      <cdr:y>0.88408</cdr:y>
    </cdr:from>
    <cdr:to>
      <cdr:x>0.8714</cdr:x>
      <cdr:y>1</cdr:y>
    </cdr:to>
    <cdr:sp macro="" textlink="">
      <cdr:nvSpPr>
        <cdr:cNvPr id="16" name="Прямоугольник 15"/>
        <cdr:cNvSpPr/>
      </cdr:nvSpPr>
      <cdr:spPr>
        <a:xfrm xmlns:a="http://schemas.openxmlformats.org/drawingml/2006/main">
          <a:off x="1148223" y="3755995"/>
          <a:ext cx="6632544" cy="492477"/>
        </a:xfrm>
        <a:prstGeom xmlns:a="http://schemas.openxmlformats.org/drawingml/2006/main" prst="rect">
          <a:avLst/>
        </a:prstGeom>
        <a:ln xmlns:a="http://schemas.openxmlformats.org/drawingml/2006/main"/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rgbClr val="FF0000"/>
              </a:solidFill>
            </a:rPr>
            <a:t>По смертности – 15 место, по динамике снижения смертности – 8 место по РК</a:t>
          </a:r>
          <a:endParaRPr lang="ru-RU" sz="1400" b="1" dirty="0">
            <a:solidFill>
              <a:srgbClr val="FF0000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0.26191</cdr:x>
      <cdr:y>0</cdr:y>
    </cdr:from>
    <cdr:to>
      <cdr:x>0.73016</cdr:x>
      <cdr:y>0.10811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57454" y="0"/>
          <a:ext cx="4214842" cy="5715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0.49207</cdr:x>
      <cdr:y>0.06757</cdr:y>
    </cdr:from>
    <cdr:to>
      <cdr:x>0.59365</cdr:x>
      <cdr:y>0.24054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429156" y="35719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0.168</cdr:x>
      <cdr:y>0.02181</cdr:y>
    </cdr:from>
    <cdr:to>
      <cdr:x>0.70642</cdr:x>
      <cdr:y>0.10289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512168" y="92985"/>
          <a:ext cx="4846402" cy="3456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600" dirty="0" smtClean="0">
              <a:solidFill>
                <a:srgbClr val="FF0000"/>
              </a:solidFill>
            </a:rPr>
            <a:t>Показатель смертности снизился на 32,1%</a:t>
          </a:r>
          <a:endParaRPr lang="ru-RU" sz="1600" dirty="0">
            <a:solidFill>
              <a:srgbClr val="FF0000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0.24781</cdr:x>
      <cdr:y>0.03406</cdr:y>
    </cdr:from>
    <cdr:to>
      <cdr:x>1</cdr:x>
      <cdr:y>0.26186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65975" y="90747"/>
          <a:ext cx="6878025" cy="6069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algn="ctr"/>
          <a:r>
            <a:rPr lang="ru-RU" sz="1600" dirty="0" smtClean="0">
              <a:solidFill>
                <a:srgbClr val="FF0000"/>
              </a:solidFill>
            </a:rPr>
            <a:t>Показатель первичной заболеваемости  ОИМ вырос на 22,7%</a:t>
          </a:r>
          <a:endParaRPr lang="ru-RU" sz="1600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0.61719</cdr:x>
      <cdr:y>0.2278</cdr:y>
    </cdr:from>
    <cdr:to>
      <cdr:x>0.71719</cdr:x>
      <cdr:y>0.49288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643570" y="78581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0.51117</cdr:x>
      <cdr:y>0.12689</cdr:y>
    </cdr:from>
    <cdr:to>
      <cdr:x>0.7941</cdr:x>
      <cdr:y>0.29124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491630" y="705974"/>
          <a:ext cx="2486036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8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1.15687E-7</cdr:x>
      <cdr:y>0.07143</cdr:y>
    </cdr:from>
    <cdr:to>
      <cdr:x>0.57911</cdr:x>
      <cdr:y>0.14286</cdr:y>
    </cdr:to>
    <cdr:sp macro="" textlink="">
      <cdr:nvSpPr>
        <cdr:cNvPr id="2" name="Скругленный прямоугольник 1"/>
        <cdr:cNvSpPr/>
      </cdr:nvSpPr>
      <cdr:spPr>
        <a:xfrm xmlns:a="http://schemas.openxmlformats.org/drawingml/2006/main">
          <a:off x="1" y="360047"/>
          <a:ext cx="5005825" cy="360033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pPr algn="ctr"/>
          <a:r>
            <a:rPr lang="ru-RU" sz="1600" dirty="0" smtClean="0">
              <a:solidFill>
                <a:srgbClr val="FF0000"/>
              </a:solidFill>
            </a:rPr>
            <a:t>Смертность </a:t>
          </a:r>
          <a:r>
            <a:rPr lang="ru-RU" sz="1600" dirty="0">
              <a:solidFill>
                <a:srgbClr val="FF0000"/>
              </a:solidFill>
            </a:rPr>
            <a:t>от ОНМК </a:t>
          </a:r>
          <a:r>
            <a:rPr lang="ru-RU" sz="1600" dirty="0" smtClean="0">
              <a:solidFill>
                <a:srgbClr val="FF0000"/>
              </a:solidFill>
            </a:rPr>
            <a:t>снизилась на </a:t>
          </a:r>
          <a:r>
            <a:rPr lang="ru-RU" sz="1600" dirty="0">
              <a:solidFill>
                <a:srgbClr val="FF0000"/>
              </a:solidFill>
            </a:rPr>
            <a:t>22,6</a:t>
          </a:r>
          <a:r>
            <a:rPr lang="ru-RU" sz="1600" dirty="0" smtClean="0">
              <a:solidFill>
                <a:srgbClr val="FF0000"/>
              </a:solidFill>
            </a:rPr>
            <a:t>%</a:t>
          </a:r>
          <a:endParaRPr lang="ru-RU" sz="1600" dirty="0">
            <a:solidFill>
              <a:srgbClr val="FF0000"/>
            </a:solidFill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0.35965</cdr:x>
      <cdr:y>0.02703</cdr:y>
    </cdr:from>
    <cdr:to>
      <cdr:x>0.95614</cdr:x>
      <cdr:y>0.24324</cdr:y>
    </cdr:to>
    <cdr:sp macro="" textlink="">
      <cdr:nvSpPr>
        <cdr:cNvPr id="2" name="Скругленный прямоугольник 1"/>
        <cdr:cNvSpPr/>
      </cdr:nvSpPr>
      <cdr:spPr>
        <a:xfrm xmlns:a="http://schemas.openxmlformats.org/drawingml/2006/main">
          <a:off x="2928958" y="71437"/>
          <a:ext cx="4857784" cy="571504"/>
        </a:xfrm>
        <a:prstGeom xmlns:a="http://schemas.openxmlformats.org/drawingml/2006/main" prst="roundRect">
          <a:avLst/>
        </a:prstGeom>
        <a:ln xmlns:a="http://schemas.openxmlformats.org/drawingml/2006/main"/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pPr algn="ctr"/>
          <a:r>
            <a:rPr lang="ru-RU" sz="1400" dirty="0">
              <a:solidFill>
                <a:srgbClr val="FF0000"/>
              </a:solidFill>
            </a:rPr>
            <a:t>Уменьшение количества пациентов с  инсультами на 13,4% в сравнении с аналогичным периодом 2015 г.</a:t>
          </a:r>
        </a:p>
      </cdr:txBody>
    </cdr:sp>
  </cdr:relSizeAnchor>
  <cdr:relSizeAnchor xmlns:cdr="http://schemas.openxmlformats.org/drawingml/2006/chartDrawing">
    <cdr:from>
      <cdr:x>0.55263</cdr:x>
      <cdr:y>0.2973</cdr:y>
    </cdr:from>
    <cdr:to>
      <cdr:x>0.94737</cdr:x>
      <cdr:y>0.44118</cdr:y>
    </cdr:to>
    <cdr:sp macro="" textlink="">
      <cdr:nvSpPr>
        <cdr:cNvPr id="3" name="Скругленный прямоугольник 2"/>
        <cdr:cNvSpPr/>
      </cdr:nvSpPr>
      <cdr:spPr>
        <a:xfrm xmlns:a="http://schemas.openxmlformats.org/drawingml/2006/main">
          <a:off x="4500581" y="727872"/>
          <a:ext cx="3214736" cy="352248"/>
        </a:xfrm>
        <a:prstGeom xmlns:a="http://schemas.openxmlformats.org/drawingml/2006/main" prst="roundRect">
          <a:avLst/>
        </a:prstGeom>
        <a:ln xmlns:a="http://schemas.openxmlformats.org/drawingml/2006/main"/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400" dirty="0">
              <a:solidFill>
                <a:srgbClr val="FF0000"/>
              </a:solidFill>
            </a:rPr>
            <a:t>Количество проведенных ТЛТ –</a:t>
          </a:r>
          <a:r>
            <a:rPr lang="ru-RU" sz="1400" dirty="0" smtClean="0">
              <a:solidFill>
                <a:srgbClr val="FF0000"/>
              </a:solidFill>
            </a:rPr>
            <a:t>4</a:t>
          </a:r>
          <a:endParaRPr lang="ru-RU" sz="1400" dirty="0">
            <a:solidFill>
              <a:srgbClr val="FF0000"/>
            </a:solidFill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0.3125</cdr:x>
      <cdr:y>0.04878</cdr:y>
    </cdr:from>
    <cdr:to>
      <cdr:x>0.96875</cdr:x>
      <cdr:y>0.19512</cdr:y>
    </cdr:to>
    <cdr:sp macro="" textlink="">
      <cdr:nvSpPr>
        <cdr:cNvPr id="2" name="Скругленный прямоугольник 1"/>
        <cdr:cNvSpPr/>
      </cdr:nvSpPr>
      <cdr:spPr>
        <a:xfrm xmlns:a="http://schemas.openxmlformats.org/drawingml/2006/main">
          <a:off x="2857488" y="142876"/>
          <a:ext cx="6000791" cy="428624"/>
        </a:xfrm>
        <a:prstGeom xmlns:a="http://schemas.openxmlformats.org/drawingml/2006/main" prst="roundRect">
          <a:avLst/>
        </a:prstGeom>
        <a:ln xmlns:a="http://schemas.openxmlformats.org/drawingml/2006/main"/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Летальность от ишемического инсульта уменьшилось на 5,3%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0.37781</cdr:x>
      <cdr:y>0.07143</cdr:y>
    </cdr:from>
    <cdr:to>
      <cdr:x>0.85619</cdr:x>
      <cdr:y>0.18809</cdr:y>
    </cdr:to>
    <cdr:sp macro="" textlink="">
      <cdr:nvSpPr>
        <cdr:cNvPr id="2" name="Скругленный прямоугольник 1"/>
        <cdr:cNvSpPr/>
      </cdr:nvSpPr>
      <cdr:spPr>
        <a:xfrm xmlns:a="http://schemas.openxmlformats.org/drawingml/2006/main">
          <a:off x="3373724" y="216024"/>
          <a:ext cx="4271837" cy="352819"/>
        </a:xfrm>
        <a:prstGeom xmlns:a="http://schemas.openxmlformats.org/drawingml/2006/main" prst="roundRect">
          <a:avLst/>
        </a:prstGeom>
        <a:ln xmlns:a="http://schemas.openxmlformats.org/drawingml/2006/main"/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600" dirty="0">
              <a:solidFill>
                <a:srgbClr val="C00000"/>
              </a:solidFill>
            </a:rPr>
            <a:t>Рост </a:t>
          </a:r>
          <a:r>
            <a:rPr lang="ru-RU" sz="1600" dirty="0" smtClean="0">
              <a:solidFill>
                <a:srgbClr val="C00000"/>
              </a:solidFill>
            </a:rPr>
            <a:t>геморрагического </a:t>
          </a:r>
          <a:r>
            <a:rPr lang="ru-RU" sz="1600" dirty="0">
              <a:solidFill>
                <a:srgbClr val="C00000"/>
              </a:solidFill>
            </a:rPr>
            <a:t>инсульта на 14,6%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1.18628E-7</cdr:x>
      <cdr:y>0</cdr:y>
    </cdr:from>
    <cdr:to>
      <cdr:x>0.79898</cdr:x>
      <cdr:y>0.08955</cdr:y>
    </cdr:to>
    <cdr:sp macro="" textlink="">
      <cdr:nvSpPr>
        <cdr:cNvPr id="2" name="Скругленный прямоугольник 1"/>
        <cdr:cNvSpPr/>
      </cdr:nvSpPr>
      <cdr:spPr>
        <a:xfrm xmlns:a="http://schemas.openxmlformats.org/drawingml/2006/main">
          <a:off x="1" y="0"/>
          <a:ext cx="6735121" cy="288032"/>
        </a:xfrm>
        <a:prstGeom xmlns:a="http://schemas.openxmlformats.org/drawingml/2006/main" prst="roundRect">
          <a:avLst/>
        </a:prstGeom>
        <a:ln xmlns:a="http://schemas.openxmlformats.org/drawingml/2006/main"/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600" dirty="0">
              <a:solidFill>
                <a:srgbClr val="C00000"/>
              </a:solidFill>
            </a:rPr>
            <a:t>Летальность от геморрагического инсульта увеличилось на 26,3%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32E7B9-5C8C-41DC-A1D0-1B4088C31982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862C4B-B589-4DD9-B3A2-091EEE894B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485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6F688-9C14-4E65-A998-78F110099BF4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1203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FFDDF8-A241-4E85-8E41-5383EEB38E45}" type="slidenum">
              <a:rPr lang="ru-RU" smtClean="0">
                <a:solidFill>
                  <a:prstClr val="black"/>
                </a:solidFill>
              </a:rPr>
              <a:pPr/>
              <a:t>28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849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7ACF2-6920-44B8-A808-7F939F197491}" type="slidenum">
              <a:rPr lang="ru-RU" smtClean="0"/>
              <a:t>36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34449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7ACF2-6920-44B8-A808-7F939F197491}" type="slidenum">
              <a:rPr lang="ru-RU" smtClean="0"/>
              <a:t>38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1470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862C4B-B589-4DD9-B3A2-091EEE894BD0}" type="slidenum">
              <a:rPr lang="ru-RU" smtClean="0"/>
              <a:pPr/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519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0B78538-FE82-4216-9D56-7D53C5615DCB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9BD0E6F-E6C2-4630-876A-4D0DB0FDA5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78538-FE82-4216-9D56-7D53C5615DCB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D0E6F-E6C2-4630-876A-4D0DB0FDA5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78538-FE82-4216-9D56-7D53C5615DCB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D0E6F-E6C2-4630-876A-4D0DB0FDA5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78538-FE82-4216-9D56-7D53C5615DCB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D0E6F-E6C2-4630-876A-4D0DB0FDA5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78538-FE82-4216-9D56-7D53C5615DCB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D0E6F-E6C2-4630-876A-4D0DB0FDA5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78538-FE82-4216-9D56-7D53C5615DCB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D0E6F-E6C2-4630-876A-4D0DB0FDA5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0B78538-FE82-4216-9D56-7D53C5615DCB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9BD0E6F-E6C2-4630-876A-4D0DB0FDA5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0B78538-FE82-4216-9D56-7D53C5615DCB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9BD0E6F-E6C2-4630-876A-4D0DB0FDA5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78538-FE82-4216-9D56-7D53C5615DCB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D0E6F-E6C2-4630-876A-4D0DB0FDA5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78538-FE82-4216-9D56-7D53C5615DCB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D0E6F-E6C2-4630-876A-4D0DB0FDA5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78538-FE82-4216-9D56-7D53C5615DCB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D0E6F-E6C2-4630-876A-4D0DB0FDA5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0B78538-FE82-4216-9D56-7D53C5615DCB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9BD0E6F-E6C2-4630-876A-4D0DB0FDA5A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214423"/>
            <a:ext cx="8458200" cy="228601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latin typeface="+mn-lt"/>
                <a:cs typeface="Times New Roman" pitchFamily="18" charset="0"/>
              </a:rPr>
              <a:t>Об исполнении Дорожной карты по внедрению интегрированной модели оказания медицинской помощи при остром инфаркте миокарда</a:t>
            </a:r>
            <a:r>
              <a:rPr lang="ru-RU" sz="2400" b="1">
                <a:latin typeface="+mn-lt"/>
                <a:cs typeface="Times New Roman" pitchFamily="18" charset="0"/>
              </a:rPr>
              <a:t>, </a:t>
            </a:r>
            <a:r>
              <a:rPr lang="ru-RU" sz="2400" b="1" smtClean="0">
                <a:latin typeface="+mn-lt"/>
                <a:cs typeface="Times New Roman" pitchFamily="18" charset="0"/>
              </a:rPr>
              <a:t>травмах, </a:t>
            </a:r>
            <a:r>
              <a:rPr lang="ru-RU" sz="2400" b="1" dirty="0">
                <a:latin typeface="+mn-lt"/>
                <a:cs typeface="Times New Roman" pitchFamily="18" charset="0"/>
              </a:rPr>
              <a:t>управления онкологическими заболеваниями и </a:t>
            </a:r>
            <a:r>
              <a:rPr lang="ru-RU" sz="2400" b="1" dirty="0" smtClean="0">
                <a:latin typeface="+mn-lt"/>
                <a:cs typeface="Times New Roman" pitchFamily="18" charset="0"/>
              </a:rPr>
              <a:t>инсультами </a:t>
            </a:r>
            <a:r>
              <a:rPr lang="ru-RU" sz="2400" b="1" dirty="0">
                <a:latin typeface="+mn-lt"/>
                <a:cs typeface="Times New Roman" pitchFamily="18" charset="0"/>
              </a:rPr>
              <a:t>в Мангистауской области </a:t>
            </a:r>
            <a:r>
              <a:rPr lang="ru-RU" sz="2400" b="1" dirty="0" smtClean="0">
                <a:latin typeface="+mn-lt"/>
                <a:cs typeface="Times New Roman" pitchFamily="18" charset="0"/>
              </a:rPr>
              <a:t/>
            </a:r>
            <a:br>
              <a:rPr lang="ru-RU" sz="2400" b="1" dirty="0" smtClean="0">
                <a:latin typeface="+mn-lt"/>
                <a:cs typeface="Times New Roman" pitchFamily="18" charset="0"/>
              </a:rPr>
            </a:br>
            <a:r>
              <a:rPr lang="ru-RU" sz="2400" b="1" dirty="0" smtClean="0">
                <a:latin typeface="+mn-lt"/>
                <a:cs typeface="Times New Roman" pitchFamily="18" charset="0"/>
              </a:rPr>
              <a:t>на </a:t>
            </a:r>
            <a:r>
              <a:rPr lang="ru-RU" sz="2400" b="1" dirty="0">
                <a:latin typeface="+mn-lt"/>
                <a:cs typeface="Times New Roman" pitchFamily="18" charset="0"/>
              </a:rPr>
              <a:t>2016-2019 </a:t>
            </a:r>
            <a:r>
              <a:rPr lang="ru-RU" sz="2400" b="1" dirty="0" smtClean="0">
                <a:latin typeface="+mn-lt"/>
                <a:cs typeface="Times New Roman" pitchFamily="18" charset="0"/>
              </a:rPr>
              <a:t>годы</a:t>
            </a:r>
            <a:br>
              <a:rPr lang="ru-RU" sz="2400" b="1" dirty="0" smtClean="0">
                <a:latin typeface="+mn-lt"/>
                <a:cs typeface="Times New Roman" pitchFamily="18" charset="0"/>
              </a:rPr>
            </a:br>
            <a:r>
              <a:rPr lang="ru-RU" sz="2400" b="1" dirty="0" smtClean="0">
                <a:latin typeface="+mn-lt"/>
                <a:cs typeface="Times New Roman" pitchFamily="18" charset="0"/>
              </a:rPr>
              <a:t>по итогам 9 месяцев 2016 года</a:t>
            </a:r>
            <a:endParaRPr lang="ru-RU" sz="2400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39952" y="6869410"/>
            <a:ext cx="7343804" cy="864096"/>
          </a:xfrm>
        </p:spPr>
        <p:txBody>
          <a:bodyPr>
            <a:normAutofit/>
          </a:bodyPr>
          <a:lstStyle/>
          <a:p>
            <a:pPr algn="r"/>
            <a:endParaRPr lang="ru-RU" sz="1400" b="1" dirty="0"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43147" y="260648"/>
            <a:ext cx="6978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Управление здравоохранения </a:t>
            </a:r>
            <a:r>
              <a:rPr lang="ru-RU" b="1" dirty="0" err="1" smtClean="0">
                <a:solidFill>
                  <a:schemeClr val="bg1"/>
                </a:solidFill>
              </a:rPr>
              <a:t>Мангистауской</a:t>
            </a:r>
            <a:r>
              <a:rPr lang="ru-RU" b="1" dirty="0" smtClean="0">
                <a:solidFill>
                  <a:schemeClr val="bg1"/>
                </a:solidFill>
              </a:rPr>
              <a:t> области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80658" y="6453336"/>
            <a:ext cx="1334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err="1" smtClean="0">
                <a:solidFill>
                  <a:schemeClr val="tx2">
                    <a:lumMod val="75000"/>
                  </a:schemeClr>
                </a:solidFill>
              </a:rPr>
              <a:t>г.Актау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</a:rPr>
              <a:t>, 2016г</a:t>
            </a:r>
            <a:endParaRPr lang="ru-RU" sz="12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07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1268760"/>
            <a:ext cx="7772400" cy="151216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395536" y="5589240"/>
            <a:ext cx="8496944" cy="108012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just"/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	</a:t>
            </a:r>
            <a:r>
              <a:rPr lang="ru-RU" dirty="0" smtClean="0">
                <a:solidFill>
                  <a:srgbClr val="FF0000"/>
                </a:solidFill>
              </a:rPr>
              <a:t>Оснащение медицинской техникой стоимостью от 5 млн т. до 100 млн т. для закупа через «КАЗМЕДТЕХ» на условиях лизинга на 2017 год по кардиологии на 37 единиц на общую сумму 976 692 014 тенге.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83043"/>
            <a:ext cx="8136903" cy="3890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643844" y="622429"/>
            <a:ext cx="7995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cs typeface="Arial" panose="020B0604020202020204" pitchFamily="34" charset="0"/>
              </a:rPr>
              <a:t>Дооснащение медицинским оборудованием на сумму 45, 898 (</a:t>
            </a:r>
            <a:r>
              <a:rPr lang="ru-RU" b="1" dirty="0" err="1">
                <a:cs typeface="Arial" panose="020B0604020202020204" pitchFamily="34" charset="0"/>
              </a:rPr>
              <a:t>млн.тг</a:t>
            </a:r>
            <a:r>
              <a:rPr lang="ru-RU" b="1" dirty="0">
                <a:cs typeface="Arial" panose="020B0604020202020204" pitchFamily="34" charset="0"/>
              </a:rPr>
              <a:t>)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508319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2155025"/>
              </p:ext>
            </p:extLst>
          </p:nvPr>
        </p:nvGraphicFramePr>
        <p:xfrm>
          <a:off x="-1" y="836710"/>
          <a:ext cx="9143997" cy="599822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{5DA37D80-6434-44D0-A028-1B22A696006F}</a:tableStyleId>
              </a:tblPr>
              <a:tblGrid>
                <a:gridCol w="532748"/>
                <a:gridCol w="1956065"/>
                <a:gridCol w="560439"/>
                <a:gridCol w="630494"/>
                <a:gridCol w="560439"/>
                <a:gridCol w="700549"/>
                <a:gridCol w="630494"/>
                <a:gridCol w="490384"/>
                <a:gridCol w="980769"/>
                <a:gridCol w="770604"/>
                <a:gridCol w="622329"/>
                <a:gridCol w="708683"/>
              </a:tblGrid>
              <a:tr h="57606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Уровень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Медицинские</a:t>
                      </a:r>
                      <a:r>
                        <a:rPr lang="kk-KZ" sz="1400" baseline="0" dirty="0" smtClean="0">
                          <a:effectLst/>
                        </a:rPr>
                        <a:t> организации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Кардиологи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aseline="0" dirty="0" smtClean="0">
                          <a:effectLst/>
                        </a:rPr>
                        <a:t> ВОП</a:t>
                      </a:r>
                      <a:endParaRPr lang="ru-RU" sz="14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Терапевты</a:t>
                      </a:r>
                      <a:endParaRPr lang="ru-RU" sz="14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baseline="0" dirty="0" smtClean="0">
                          <a:effectLst/>
                        </a:rPr>
                        <a:t>Врачи функциональной диагностики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 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Перфузиологи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8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</a:rPr>
                        <a:t>Потр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Ук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</a:rPr>
                        <a:t>Потр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effectLst/>
                        </a:rPr>
                        <a:t>Ук</a:t>
                      </a:r>
                      <a:endParaRPr lang="ru-RU" sz="14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effectLst/>
                        </a:rPr>
                        <a:t>Потр</a:t>
                      </a:r>
                      <a:endParaRPr lang="ru-RU" sz="14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effectLst/>
                        </a:rPr>
                        <a:t>Ук</a:t>
                      </a:r>
                      <a:endParaRPr lang="ru-RU" sz="14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</a:rPr>
                        <a:t>Потр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</a:rPr>
                        <a:t>Ук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</a:rPr>
                        <a:t>Потр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</a:rPr>
                        <a:t>Ук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2648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</a:rPr>
                        <a:t>ІІІ</a:t>
                      </a:r>
                      <a:endParaRPr lang="ru-RU" sz="1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МОБ</a:t>
                      </a:r>
                      <a:endParaRPr lang="ru-RU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2480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 smtClean="0">
                          <a:effectLst/>
                        </a:rPr>
                        <a:t>І</a:t>
                      </a:r>
                      <a:endParaRPr lang="ru-RU" sz="1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АГП № 1</a:t>
                      </a:r>
                      <a:endParaRPr lang="ru-RU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8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8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303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 smtClean="0">
                          <a:effectLst/>
                        </a:rPr>
                        <a:t>І</a:t>
                      </a:r>
                      <a:endParaRPr lang="ru-RU" sz="1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АГП № 2</a:t>
                      </a:r>
                      <a:endParaRPr lang="ru-RU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6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6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2865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 smtClean="0">
                          <a:effectLst/>
                        </a:rPr>
                        <a:t>І</a:t>
                      </a:r>
                      <a:endParaRPr lang="ru-RU" sz="1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ЖГП № 1 </a:t>
                      </a:r>
                      <a:endParaRPr lang="ru-RU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7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4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2697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 smtClean="0">
                          <a:effectLst/>
                        </a:rPr>
                        <a:t>І</a:t>
                      </a:r>
                      <a:endParaRPr lang="ru-RU" sz="1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ЖГП № 2 </a:t>
                      </a:r>
                      <a:endParaRPr lang="ru-RU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3249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 smtClean="0">
                          <a:effectLst/>
                        </a:rPr>
                        <a:t>І</a:t>
                      </a:r>
                      <a:endParaRPr lang="ru-RU" sz="1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/>
                        <a:t>Каракиянская</a:t>
                      </a:r>
                      <a:r>
                        <a:rPr lang="ru-RU" sz="1400" dirty="0" smtClean="0"/>
                        <a:t> ЦРБ</a:t>
                      </a:r>
                      <a:endParaRPr lang="ru-RU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4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 smtClean="0">
                          <a:effectLst/>
                        </a:rPr>
                        <a:t>І</a:t>
                      </a:r>
                      <a:endParaRPr lang="ru-RU" sz="1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/>
                        <a:t>Жетыбайская</a:t>
                      </a:r>
                      <a:r>
                        <a:rPr lang="kk-KZ" sz="1400" baseline="0" dirty="0" smtClean="0"/>
                        <a:t> сельская больница</a:t>
                      </a:r>
                      <a:endParaRPr lang="ru-RU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5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2739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 smtClean="0">
                          <a:effectLst/>
                        </a:rPr>
                        <a:t>І</a:t>
                      </a:r>
                      <a:endParaRPr lang="ru-RU" sz="1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/>
                        <a:t>Мангистаус</a:t>
                      </a:r>
                      <a:r>
                        <a:rPr lang="kk-KZ" sz="1400" dirty="0" smtClean="0"/>
                        <a:t>к</a:t>
                      </a:r>
                      <a:r>
                        <a:rPr lang="ru-RU" sz="1400" dirty="0" err="1" smtClean="0"/>
                        <a:t>ая</a:t>
                      </a:r>
                      <a:r>
                        <a:rPr lang="ru-RU" sz="1400" dirty="0" smtClean="0"/>
                        <a:t> ЦРБ</a:t>
                      </a:r>
                      <a:endParaRPr lang="ru-RU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1851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 smtClean="0">
                          <a:effectLst/>
                        </a:rPr>
                        <a:t>І</a:t>
                      </a:r>
                      <a:endParaRPr lang="ru-RU" sz="1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/>
                        <a:t>Мунайлинская</a:t>
                      </a:r>
                      <a:r>
                        <a:rPr lang="ru-RU" sz="1400" baseline="0" dirty="0" smtClean="0"/>
                        <a:t> ЦРБ</a:t>
                      </a:r>
                      <a:endParaRPr lang="ru-RU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11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11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3124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 smtClean="0">
                          <a:effectLst/>
                        </a:rPr>
                        <a:t>І</a:t>
                      </a:r>
                      <a:endParaRPr lang="ru-RU" sz="1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/>
                        <a:t>Тупкараганская</a:t>
                      </a:r>
                      <a:r>
                        <a:rPr lang="ru-RU" sz="1400" baseline="0" dirty="0" smtClean="0"/>
                        <a:t> ЦРБ</a:t>
                      </a:r>
                      <a:endParaRPr lang="ru-RU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3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2160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000" dirty="0" smtClean="0">
                          <a:effectLst/>
                        </a:rPr>
                        <a:t>І</a:t>
                      </a:r>
                      <a:endParaRPr lang="ru-RU" sz="10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ЖГССНМП</a:t>
                      </a:r>
                      <a:endParaRPr lang="ru-RU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3115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000" dirty="0" smtClean="0">
                          <a:effectLst/>
                        </a:rPr>
                        <a:t>І</a:t>
                      </a:r>
                      <a:endParaRPr lang="ru-RU" sz="10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Бейнеуская</a:t>
                      </a:r>
                      <a:r>
                        <a:rPr lang="ru-RU" sz="1400" baseline="0" dirty="0" smtClean="0"/>
                        <a:t> ЦРБ</a:t>
                      </a:r>
                      <a:endParaRPr lang="ru-RU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2631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 smtClean="0">
                          <a:effectLst/>
                        </a:rPr>
                        <a:t>І</a:t>
                      </a:r>
                      <a:endParaRPr lang="ru-RU" sz="1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/>
                        <a:t>Бейнеуская</a:t>
                      </a:r>
                      <a:r>
                        <a:rPr lang="kk-KZ" sz="1400" baseline="0" dirty="0" smtClean="0"/>
                        <a:t> РП</a:t>
                      </a:r>
                      <a:endParaRPr lang="ru-RU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4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4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3183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 smtClean="0">
                          <a:effectLst/>
                        </a:rPr>
                        <a:t>І</a:t>
                      </a:r>
                      <a:endParaRPr lang="ru-RU" sz="1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/>
                        <a:t>Боранкульская</a:t>
                      </a:r>
                      <a:r>
                        <a:rPr lang="kk-KZ" sz="1400" baseline="0" dirty="0" smtClean="0"/>
                        <a:t> РБ</a:t>
                      </a:r>
                      <a:endParaRPr lang="ru-RU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2815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Всего:</a:t>
                      </a:r>
                      <a:r>
                        <a:rPr lang="ru-RU" sz="1400" dirty="0">
                          <a:effectLst/>
                        </a:rPr>
                        <a:t>  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12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7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54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36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14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smtClean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</a:tr>
            </a:tbl>
          </a:graphicData>
        </a:graphic>
      </p:graphicFrame>
      <p:sp>
        <p:nvSpPr>
          <p:cNvPr id="3" name="Заголовок 1"/>
          <p:cNvSpPr txBox="1">
            <a:spLocks/>
          </p:cNvSpPr>
          <p:nvPr/>
        </p:nvSpPr>
        <p:spPr>
          <a:xfrm>
            <a:off x="457200" y="404664"/>
            <a:ext cx="8229600" cy="432048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latin typeface="+mn-lt"/>
              </a:rPr>
              <a:t>Развитие кадровых ресурсов</a:t>
            </a:r>
            <a:endParaRPr lang="ru-RU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2733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76672"/>
            <a:ext cx="8686801" cy="347764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Повышение квалификации специалистов 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8837171"/>
              </p:ext>
            </p:extLst>
          </p:nvPr>
        </p:nvGraphicFramePr>
        <p:xfrm>
          <a:off x="-28306" y="824437"/>
          <a:ext cx="9172306" cy="5709386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224042"/>
                <a:gridCol w="1584176"/>
                <a:gridCol w="864096"/>
                <a:gridCol w="839423"/>
                <a:gridCol w="915200"/>
                <a:gridCol w="929195"/>
                <a:gridCol w="772566"/>
                <a:gridCol w="1043608"/>
              </a:tblGrid>
              <a:tr h="105070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учебы</a:t>
                      </a:r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Место обучения</a:t>
                      </a:r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АГП2</a:t>
                      </a:r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ЖГП1</a:t>
                      </a:r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БЦРП</a:t>
                      </a:r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ТЦРБ</a:t>
                      </a:r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МОБ</a:t>
                      </a:r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СС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dirty="0" smtClean="0"/>
                        <a:t>и НП по области</a:t>
                      </a:r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</a:tr>
              <a:tr h="105070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«Клиническая ЭКГ» </a:t>
                      </a:r>
                      <a:r>
                        <a:rPr lang="ru-RU" sz="1600" baseline="0" dirty="0" smtClean="0"/>
                        <a:t> и функциональная диагностика</a:t>
                      </a:r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/>
                        <a:t>Алматинский</a:t>
                      </a:r>
                      <a:r>
                        <a:rPr lang="ru-RU" sz="1600" dirty="0" smtClean="0"/>
                        <a:t> институт </a:t>
                      </a:r>
                      <a:r>
                        <a:rPr lang="ru-RU" sz="1600" dirty="0" err="1" smtClean="0"/>
                        <a:t>непрерыв</a:t>
                      </a:r>
                      <a:r>
                        <a:rPr lang="ru-RU" sz="1600" dirty="0" smtClean="0"/>
                        <a:t> - го</a:t>
                      </a:r>
                      <a:r>
                        <a:rPr lang="ru-RU" sz="1600" baseline="0" dirty="0" smtClean="0"/>
                        <a:t> образ - я</a:t>
                      </a:r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 спец</a:t>
                      </a:r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 спец</a:t>
                      </a:r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 спец</a:t>
                      </a:r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1 спец</a:t>
                      </a:r>
                    </a:p>
                    <a:p>
                      <a:pPr algn="ctr"/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</a:tr>
              <a:tr h="81054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Интегрированная модель управления ОИМ </a:t>
                      </a:r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Н.И.И. </a:t>
                      </a:r>
                      <a:r>
                        <a:rPr lang="ru-RU" sz="1600" dirty="0" err="1" smtClean="0"/>
                        <a:t>КиВ.Б</a:t>
                      </a:r>
                      <a:r>
                        <a:rPr lang="ru-RU" sz="1600" dirty="0" smtClean="0"/>
                        <a:t>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 smtClean="0"/>
                        <a:t>Алма</a:t>
                      </a:r>
                      <a:r>
                        <a:rPr lang="ru-RU" sz="1600" dirty="0" smtClean="0"/>
                        <a:t> - </a:t>
                      </a:r>
                      <a:r>
                        <a:rPr lang="ru-RU" sz="1600" dirty="0" err="1" smtClean="0"/>
                        <a:t>аты</a:t>
                      </a:r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 спец</a:t>
                      </a:r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</a:tr>
              <a:tr h="57038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Стратегия ведения пациентов с ОКС</a:t>
                      </a:r>
                      <a:r>
                        <a:rPr lang="ru-RU" sz="1600" baseline="0" dirty="0" smtClean="0"/>
                        <a:t> </a:t>
                      </a:r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ННМЦ </a:t>
                      </a:r>
                    </a:p>
                    <a:p>
                      <a:pPr algn="ctr"/>
                      <a:r>
                        <a:rPr lang="ru-RU" sz="1600" dirty="0" smtClean="0"/>
                        <a:t>Астана</a:t>
                      </a:r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 спец</a:t>
                      </a:r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</a:tr>
              <a:tr h="177118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/>
                        <a:t>Тренинговое</a:t>
                      </a:r>
                      <a:r>
                        <a:rPr lang="ru-RU" sz="1600" dirty="0" smtClean="0"/>
                        <a:t> обучение с выездом алгоритм ведения  неотложных состояний</a:t>
                      </a:r>
                      <a:r>
                        <a:rPr lang="ru-RU" sz="1600" baseline="0" dirty="0" smtClean="0"/>
                        <a:t> при </a:t>
                      </a:r>
                      <a:r>
                        <a:rPr lang="ru-RU" sz="1600" dirty="0" smtClean="0"/>
                        <a:t>ОКС и ОНМК   </a:t>
                      </a:r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/>
                        <a:t>Мангистауская</a:t>
                      </a:r>
                      <a:r>
                        <a:rPr lang="ru-RU" sz="1600" baseline="0" dirty="0" smtClean="0"/>
                        <a:t> область </a:t>
                      </a:r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186 в том числе</a:t>
                      </a:r>
                      <a:r>
                        <a:rPr lang="ru-RU" sz="1600" baseline="0" dirty="0" smtClean="0"/>
                        <a:t> 3 </a:t>
                      </a:r>
                      <a:r>
                        <a:rPr lang="ru-RU" sz="1600" dirty="0" smtClean="0"/>
                        <a:t>врача, 183  фельдшеров </a:t>
                      </a:r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</a:tr>
              <a:tr h="37538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Всего</a:t>
                      </a:r>
                      <a:endParaRPr lang="ru-RU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186</a:t>
                      </a:r>
                      <a:endParaRPr lang="ru-RU" dirty="0"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2195737" y="6453336"/>
            <a:ext cx="5184576" cy="404664"/>
          </a:xfrm>
          <a:prstGeom prst="rect">
            <a:avLst/>
          </a:prstGeom>
        </p:spPr>
        <p:txBody>
          <a:bodyPr vert="horz" anchor="ctr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dirty="0" smtClean="0">
                <a:solidFill>
                  <a:srgbClr val="FF0000"/>
                </a:solidFill>
                <a:latin typeface="+mn-lt"/>
              </a:rPr>
              <a:t>Всего по области обучено-196 мед. персонала</a:t>
            </a:r>
            <a:endParaRPr lang="ru-RU" sz="16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6917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800708"/>
            <a:ext cx="4402832" cy="36004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400" dirty="0">
                <a:solidFill>
                  <a:srgbClr val="FF0000"/>
                </a:solidFill>
                <a:latin typeface="+mn-lt"/>
              </a:rPr>
              <a:t>Проблемные вопросы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484784"/>
            <a:ext cx="3600400" cy="4896544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Дефицит кадров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2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2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2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Недостаточное оснащение медицинской техникой медицинских организаций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2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Недостаточное развитие реабилитационной службы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  <a:p>
            <a:pPr marL="109728" indent="0">
              <a:buNone/>
            </a:pPr>
            <a:endParaRPr lang="ru-RU" sz="2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Не выполнено мероприятие по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внедрению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локальных информационных систем в медицинских организациях области</a:t>
            </a: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09728" indent="0">
              <a:buNone/>
            </a:pP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  <a:p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  <a:p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860032" y="800708"/>
            <a:ext cx="3826768" cy="36004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dirty="0">
                <a:solidFill>
                  <a:srgbClr val="FF0000"/>
                </a:solidFill>
                <a:latin typeface="+mn-lt"/>
              </a:rPr>
              <a:t>Пути решения</a:t>
            </a: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572000" y="1196752"/>
            <a:ext cx="4572000" cy="5112568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ru-RU" sz="1200" b="1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</a:rPr>
              <a:t>Переподготовка  специалистов 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200" b="1" dirty="0">
                <a:solidFill>
                  <a:schemeClr val="tx2">
                    <a:lumMod val="75000"/>
                  </a:schemeClr>
                </a:solidFill>
              </a:rPr>
              <a:t>У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</a:rPr>
              <a:t>комплектование </a:t>
            </a:r>
            <a:r>
              <a:rPr lang="ru-RU" sz="1200" b="1" dirty="0">
                <a:solidFill>
                  <a:schemeClr val="tx2">
                    <a:lumMod val="75000"/>
                  </a:schemeClr>
                </a:solidFill>
              </a:rPr>
              <a:t>медицинских организаций остродефицитными кадрами путем предоставления 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</a:rPr>
              <a:t>жилья при содействии </a:t>
            </a:r>
            <a:r>
              <a:rPr lang="ru-RU" sz="1200" b="1" dirty="0" err="1" smtClean="0">
                <a:solidFill>
                  <a:schemeClr val="tx2">
                    <a:lumMod val="75000"/>
                  </a:schemeClr>
                </a:solidFill>
              </a:rPr>
              <a:t>акиматов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</a:rPr>
              <a:t> городов и районов;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</a:rPr>
              <a:t>Обучение студентов за счет средств МБ по 5-ти основным востребованным специальностям (постановление </a:t>
            </a:r>
            <a:r>
              <a:rPr lang="ru-RU" sz="1200" b="1" dirty="0" err="1" smtClean="0">
                <a:solidFill>
                  <a:schemeClr val="tx2">
                    <a:lumMod val="75000"/>
                  </a:schemeClr>
                </a:solidFill>
              </a:rPr>
              <a:t>акимата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200" b="1" dirty="0" err="1" smtClean="0">
                <a:solidFill>
                  <a:schemeClr val="tx2">
                    <a:lumMod val="75000"/>
                  </a:schemeClr>
                </a:solidFill>
              </a:rPr>
              <a:t>г.Актау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1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71450" indent="-171450" algn="just">
              <a:buFont typeface="Wingdings" pitchFamily="2" charset="2"/>
              <a:buChar char="Ø"/>
            </a:pPr>
            <a:r>
              <a:rPr lang="ru-RU" sz="12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</a:rPr>
              <a:t>    Оснащения </a:t>
            </a:r>
            <a:r>
              <a:rPr lang="ru-RU" sz="1200" b="1" dirty="0">
                <a:solidFill>
                  <a:schemeClr val="tx2">
                    <a:lumMod val="75000"/>
                  </a:schemeClr>
                </a:solidFill>
              </a:rPr>
              <a:t>медицинской техникой (37 единиц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</a:rPr>
              <a:t>)                     стоимостью </a:t>
            </a:r>
            <a:r>
              <a:rPr lang="ru-RU" sz="1200" b="1" dirty="0">
                <a:solidFill>
                  <a:schemeClr val="tx2">
                    <a:lumMod val="75000"/>
                  </a:schemeClr>
                </a:solidFill>
              </a:rPr>
              <a:t>от 5 млн 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</a:rPr>
              <a:t>т. </a:t>
            </a:r>
            <a:r>
              <a:rPr lang="ru-RU" sz="1200" b="1" dirty="0">
                <a:solidFill>
                  <a:schemeClr val="tx2">
                    <a:lumMod val="75000"/>
                  </a:schemeClr>
                </a:solidFill>
              </a:rPr>
              <a:t>до 100 млн 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</a:rPr>
              <a:t>т. через </a:t>
            </a:r>
            <a:r>
              <a:rPr lang="ru-RU" sz="1200" b="1" dirty="0">
                <a:solidFill>
                  <a:schemeClr val="tx2">
                    <a:lumMod val="75000"/>
                  </a:schemeClr>
                </a:solidFill>
              </a:rPr>
              <a:t>«КАЗМЕДТЕХ» на условиях лизинга 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</a:rPr>
              <a:t>в 2017г. </a:t>
            </a:r>
          </a:p>
          <a:p>
            <a:pPr marL="0" indent="0" algn="just">
              <a:buNone/>
            </a:pP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1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</a:rPr>
              <a:t>Переподготовка 18 </a:t>
            </a:r>
            <a:r>
              <a:rPr lang="ru-RU" sz="1200" b="1" dirty="0" err="1" smtClean="0">
                <a:solidFill>
                  <a:schemeClr val="tx2">
                    <a:lumMod val="75000"/>
                  </a:schemeClr>
                </a:solidFill>
              </a:rPr>
              <a:t>реабилитологов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</a:rPr>
              <a:t> (</a:t>
            </a:r>
            <a:r>
              <a:rPr lang="ru-RU" sz="1200" b="1" dirty="0" err="1" smtClean="0">
                <a:solidFill>
                  <a:schemeClr val="tx2">
                    <a:lumMod val="75000"/>
                  </a:schemeClr>
                </a:solidFill>
              </a:rPr>
              <a:t>Жанаозен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</a:rPr>
              <a:t> 2, </a:t>
            </a:r>
            <a:r>
              <a:rPr lang="ru-RU" sz="1200" b="1" dirty="0" err="1" smtClean="0">
                <a:solidFill>
                  <a:schemeClr val="tx2">
                    <a:lumMod val="75000"/>
                  </a:schemeClr>
                </a:solidFill>
              </a:rPr>
              <a:t>Мангистау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</a:rPr>
              <a:t> ЦРБ 2, </a:t>
            </a:r>
            <a:r>
              <a:rPr lang="ru-RU" sz="1200" b="1" dirty="0" err="1" smtClean="0">
                <a:solidFill>
                  <a:schemeClr val="tx2">
                    <a:lumMod val="75000"/>
                  </a:schemeClr>
                </a:solidFill>
              </a:rPr>
              <a:t>Мунайлинское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</a:rPr>
              <a:t> ЦРБ 1, АГП №1 1 , АГП №2 6, Бейнеу РП 1, МОБ 2, Нейрон 1).</a:t>
            </a:r>
          </a:p>
          <a:p>
            <a:pPr marL="171450" indent="-171450" algn="just">
              <a:buFont typeface="Wingdings" pitchFamily="2" charset="2"/>
              <a:buChar char="Ø"/>
            </a:pPr>
            <a:r>
              <a:rPr lang="ru-RU" sz="12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</a:rPr>
              <a:t>    Открытие реабилитационного центра по механизму      ГЧП для взрослого населения в </a:t>
            </a:r>
            <a:r>
              <a:rPr lang="ru-RU" sz="1200" b="1" dirty="0" err="1" smtClean="0">
                <a:solidFill>
                  <a:schemeClr val="tx2">
                    <a:lumMod val="75000"/>
                  </a:schemeClr>
                </a:solidFill>
              </a:rPr>
              <a:t>г.Актау</a:t>
            </a:r>
            <a:endParaRPr lang="ru-RU" sz="1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71450" indent="-171450" algn="just">
              <a:buFont typeface="Wingdings" pitchFamily="2" charset="2"/>
              <a:buChar char="Ø"/>
            </a:pPr>
            <a:r>
              <a:rPr lang="ru-RU" sz="12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</a:rPr>
              <a:t>    Прорабатывается вопрос внедрения локальных    информационных систем по механизму ГЧП с ТОО «</a:t>
            </a:r>
            <a:r>
              <a:rPr lang="ru-RU" sz="1200" b="1" dirty="0" err="1" smtClean="0">
                <a:solidFill>
                  <a:schemeClr val="tx2">
                    <a:lumMod val="75000"/>
                  </a:schemeClr>
                </a:solidFill>
              </a:rPr>
              <a:t>Жаркынболашак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200" b="1" dirty="0" smtClean="0">
                <a:solidFill>
                  <a:schemeClr val="tx2">
                    <a:lumMod val="75000"/>
                  </a:schemeClr>
                </a:solidFill>
              </a:rPr>
              <a:t>KZ</a:t>
            </a:r>
            <a:r>
              <a:rPr lang="ru-RU" sz="1200" b="1" dirty="0">
                <a:solidFill>
                  <a:schemeClr val="tx2">
                    <a:lumMod val="75000"/>
                  </a:schemeClr>
                </a:solidFill>
              </a:rPr>
              <a:t>». 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ru-RU" sz="12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50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58911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latin typeface="+mn-lt"/>
                <a:cs typeface="Times New Roman" pitchFamily="18" charset="0"/>
              </a:rPr>
              <a:t>Дорожная карта по внедрению интегрированной модели управления </a:t>
            </a:r>
            <a:r>
              <a:rPr lang="ru-RU" sz="2800" b="1" dirty="0" smtClean="0">
                <a:latin typeface="+mn-lt"/>
                <a:cs typeface="Times New Roman" pitchFamily="18" charset="0"/>
              </a:rPr>
              <a:t>  инсультами </a:t>
            </a:r>
            <a:r>
              <a:rPr lang="ru-RU" sz="2800" b="1" dirty="0">
                <a:latin typeface="+mn-lt"/>
                <a:cs typeface="Times New Roman" pitchFamily="18" charset="0"/>
              </a:rPr>
              <a:t>на 2016-2019 годы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>
                <a:cs typeface="Arial" pitchFamily="34" charset="0"/>
              </a:rPr>
              <a:t>	</a:t>
            </a:r>
          </a:p>
          <a:p>
            <a:pPr marL="0" indent="0" algn="just">
              <a:buNone/>
            </a:pPr>
            <a:r>
              <a:rPr lang="ru-RU" sz="2800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Запланировано – 37 мероприятий, из которых: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2800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выполнено – 36 (97,2%)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2800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в работе – 1 внедрение локальных информационных систем в медицинских организациях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317594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15416"/>
            <a:ext cx="9144000" cy="2592288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latin typeface="+mn-lt"/>
              </a:rPr>
              <a:t>Индикаторы  оценки  качества  внедрения интегрированной</a:t>
            </a:r>
            <a:r>
              <a:rPr lang="ru-RU" sz="1800" dirty="0">
                <a:latin typeface="+mn-lt"/>
              </a:rPr>
              <a:t/>
            </a:r>
            <a:br>
              <a:rPr lang="ru-RU" sz="1800" dirty="0">
                <a:latin typeface="+mn-lt"/>
              </a:rPr>
            </a:br>
            <a:r>
              <a:rPr lang="ru-RU" sz="1800" b="1" dirty="0">
                <a:latin typeface="+mn-lt"/>
              </a:rPr>
              <a:t>модели   по оказанию помощи больным с острым инсультом  </a:t>
            </a:r>
            <a:r>
              <a:rPr lang="ru-RU" sz="1800" b="1" dirty="0" smtClean="0">
                <a:latin typeface="+mn-lt"/>
              </a:rPr>
              <a:t/>
            </a:r>
            <a:br>
              <a:rPr lang="ru-RU" sz="1800" b="1" dirty="0" smtClean="0">
                <a:latin typeface="+mn-lt"/>
              </a:rPr>
            </a:br>
            <a:r>
              <a:rPr lang="ru-RU" sz="1800" b="1" dirty="0" smtClean="0">
                <a:latin typeface="+mn-lt"/>
              </a:rPr>
              <a:t> </a:t>
            </a:r>
            <a:r>
              <a:rPr lang="ru-RU" sz="1800" b="1" dirty="0">
                <a:latin typeface="+mn-lt"/>
              </a:rPr>
              <a:t>за  9 месяцев 2016 года</a:t>
            </a:r>
            <a:endParaRPr lang="ru-RU" sz="18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Содержимое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729604986"/>
                  </p:ext>
                </p:extLst>
              </p:nvPr>
            </p:nvGraphicFramePr>
            <p:xfrm>
              <a:off x="107503" y="1484784"/>
              <a:ext cx="8928993" cy="5403093"/>
            </p:xfrm>
            <a:graphic>
              <a:graphicData uri="http://schemas.openxmlformats.org/drawingml/2006/table">
                <a:tbl>
                  <a:tblPr firstRow="1" bandRow="1">
                    <a:tableStyleId>{5DA37D80-6434-44D0-A028-1B22A696006F}</a:tableStyleId>
                  </a:tblPr>
                  <a:tblGrid>
                    <a:gridCol w="339990">
                      <a:extLst>
                        <a:ext uri="{9D8B030D-6E8A-4147-A177-3AD203B41FA5}">
                          <a16:colId xmlns:a16="http://schemas.microsoft.com/office/drawing/2014/main" xmlns="" val="20000"/>
                        </a:ext>
                      </a:extLst>
                    </a:gridCol>
                    <a:gridCol w="2610460">
                      <a:extLst>
                        <a:ext uri="{9D8B030D-6E8A-4147-A177-3AD203B41FA5}">
                          <a16:colId xmlns:a16="http://schemas.microsoft.com/office/drawing/2014/main" xmlns="" val="20001"/>
                        </a:ext>
                      </a:extLst>
                    </a:gridCol>
                    <a:gridCol w="776434">
                      <a:extLst>
                        <a:ext uri="{9D8B030D-6E8A-4147-A177-3AD203B41FA5}">
                          <a16:colId xmlns:a16="http://schemas.microsoft.com/office/drawing/2014/main" xmlns="" val="20002"/>
                        </a:ext>
                      </a:extLst>
                    </a:gridCol>
                    <a:gridCol w="1385684">
                      <a:extLst>
                        <a:ext uri="{9D8B030D-6E8A-4147-A177-3AD203B41FA5}">
                          <a16:colId xmlns:a16="http://schemas.microsoft.com/office/drawing/2014/main" xmlns="" val="20003"/>
                        </a:ext>
                      </a:extLst>
                    </a:gridCol>
                    <a:gridCol w="3816425">
                      <a:extLst>
                        <a:ext uri="{9D8B030D-6E8A-4147-A177-3AD203B41FA5}">
                          <a16:colId xmlns:a16="http://schemas.microsoft.com/office/drawing/2014/main" xmlns="" val="20004"/>
                        </a:ext>
                      </a:extLst>
                    </a:gridCol>
                  </a:tblGrid>
                  <a:tr h="516475">
                    <a:tc>
                      <a:txBody>
                        <a:bodyPr/>
                        <a:lstStyle/>
                        <a:p>
                          <a:pPr algn="ctr" fontAlgn="base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dirty="0">
                              <a:effectLst/>
                            </a:rPr>
                            <a:t>№</a:t>
                          </a:r>
                          <a:endParaRPr lang="ru-RU" sz="10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ase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dirty="0">
                              <a:effectLst/>
                            </a:rPr>
                            <a:t>Наименование индикатора</a:t>
                          </a:r>
                          <a:endParaRPr lang="ru-RU" sz="10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ase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dirty="0">
                              <a:effectLst/>
                            </a:rPr>
                            <a:t>Целевой уровень</a:t>
                          </a:r>
                        </a:p>
                        <a:p>
                          <a:pPr algn="ctr" fontAlgn="base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dirty="0">
                              <a:effectLst/>
                            </a:rPr>
                            <a:t>2016г</a:t>
                          </a:r>
                          <a:endParaRPr lang="ru-RU" sz="10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ase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>
                              <a:effectLst/>
                            </a:rPr>
                            <a:t>Фактические данные по региону</a:t>
                          </a:r>
                          <a:endParaRPr lang="ru-RU" sz="100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ase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>
                              <a:effectLst/>
                            </a:rPr>
                            <a:t>Источник информации</a:t>
                          </a:r>
                        </a:p>
                        <a:p>
                          <a:pPr algn="ctr" fontAlgn="base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>
                              <a:effectLst/>
                            </a:rPr>
                            <a:t> </a:t>
                          </a:r>
                          <a:endParaRPr lang="ru-RU" sz="100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xmlns="" val="10000"/>
                      </a:ext>
                    </a:extLst>
                  </a:tr>
                  <a:tr h="750524">
                    <a:tc>
                      <a:txBody>
                        <a:bodyPr/>
                        <a:lstStyle/>
                        <a:p>
                          <a:pPr algn="ctr" fontAlgn="base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dirty="0">
                              <a:effectLst/>
                            </a:rPr>
                            <a:t>1.</a:t>
                          </a:r>
                          <a:endParaRPr lang="ru-RU" sz="10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accent3">
                            <a:alpha val="2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kern="1200" dirty="0">
                              <a:effectLst/>
                            </a:rPr>
                            <a:t>Процент медицинских организаций, оказывающих медицинскую помощь при инсульте </a:t>
                          </a:r>
                          <a:r>
                            <a:rPr lang="en-US" sz="1000" kern="1200" dirty="0">
                              <a:effectLst/>
                            </a:rPr>
                            <a:t>II</a:t>
                          </a:r>
                          <a:r>
                            <a:rPr lang="ru-RU" sz="1000" kern="1200" dirty="0">
                              <a:effectLst/>
                            </a:rPr>
                            <a:t> и </a:t>
                          </a:r>
                          <a:r>
                            <a:rPr lang="en-US" sz="1000" kern="1200" dirty="0">
                              <a:effectLst/>
                            </a:rPr>
                            <a:t>III</a:t>
                          </a:r>
                          <a:r>
                            <a:rPr lang="ru-RU" sz="1000" kern="1200" dirty="0">
                              <a:effectLst/>
                            </a:rPr>
                            <a:t> уровня, соответствующих по оснащенности Стандарту*</a:t>
                          </a:r>
                          <a:endParaRPr lang="ru-RU" sz="1000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accent3">
                            <a:alpha val="2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kern="1200" dirty="0">
                              <a:effectLst/>
                            </a:rPr>
                            <a:t>20%</a:t>
                          </a:r>
                          <a:endParaRPr lang="ru-RU" sz="10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kern="1200" dirty="0">
                              <a:effectLst/>
                            </a:rPr>
                            <a:t> </a:t>
                          </a:r>
                          <a:endParaRPr lang="ru-RU" sz="1000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accent3">
                            <a:alpha val="2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kern="1200" dirty="0">
                              <a:effectLst/>
                            </a:rPr>
                            <a:t>За </a:t>
                          </a:r>
                          <a:r>
                            <a:rPr lang="ru-RU" sz="1000" kern="1200" dirty="0" smtClean="0">
                              <a:effectLst/>
                            </a:rPr>
                            <a:t>9</a:t>
                          </a:r>
                          <a:r>
                            <a:rPr lang="ru-RU" sz="1000" kern="1200" baseline="0" dirty="0" smtClean="0">
                              <a:effectLst/>
                            </a:rPr>
                            <a:t> мес.2016 г. 66,6</a:t>
                          </a:r>
                          <a:r>
                            <a:rPr lang="ru-RU" sz="1000" kern="1200" baseline="0" dirty="0">
                              <a:effectLst/>
                            </a:rPr>
                            <a:t>%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1000" i="1" smtClean="0"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1000" smtClean="0">
                                      <a:effectLst/>
                                      <a:latin typeface="Cambria Math"/>
                                    </a:rPr>
                                    <m:t>𝟐</m:t>
                                  </m:r>
                                </m:num>
                                <m:den>
                                  <m:r>
                                    <a:rPr lang="ru-RU" sz="1000" smtClean="0">
                                      <a:effectLst/>
                                      <a:latin typeface="Cambria Math"/>
                                    </a:rPr>
                                    <m:t>𝟐</m:t>
                                  </m:r>
                                </m:den>
                              </m:f>
                            </m:oMath>
                          </a14:m>
                          <a:r>
                            <a:rPr lang="ru-RU" sz="1000" dirty="0">
                              <a:effectLst/>
                            </a:rPr>
                            <a:t>х 100%=100%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ru-RU" sz="1000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accent3">
                            <a:alpha val="2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b="1" dirty="0"/>
                            <a:t>В </a:t>
                          </a:r>
                          <a:r>
                            <a:rPr lang="ru-RU" sz="1000" b="1" dirty="0" err="1"/>
                            <a:t>Мангистауской</a:t>
                          </a:r>
                          <a:r>
                            <a:rPr lang="ru-RU" sz="1000" b="1" dirty="0"/>
                            <a:t> области 1 инсультный центр Ш уровня,  расположенный на базе МОБ.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b="1" dirty="0"/>
                            <a:t>Приказом ОУЗ №253 от 30.09.2016 года </a:t>
                          </a:r>
                          <a:r>
                            <a:rPr lang="ru-RU" sz="1000" b="1" dirty="0" smtClean="0"/>
                            <a:t>открыт </a:t>
                          </a:r>
                          <a:r>
                            <a:rPr lang="ru-RU" sz="1000" b="1" dirty="0"/>
                            <a:t>инсультный центр </a:t>
                          </a:r>
                          <a:r>
                            <a:rPr lang="ru-RU" sz="1000" b="1" dirty="0" smtClean="0"/>
                            <a:t> </a:t>
                          </a:r>
                          <a:r>
                            <a:rPr lang="ru-RU" sz="1000" b="1" dirty="0"/>
                            <a:t>на базе  </a:t>
                          </a:r>
                          <a:r>
                            <a:rPr lang="ru-RU" sz="1000" b="1" dirty="0" err="1"/>
                            <a:t>Жанаозенской</a:t>
                          </a:r>
                          <a:r>
                            <a:rPr lang="ru-RU" sz="1000" b="1" baseline="0" dirty="0"/>
                            <a:t> </a:t>
                          </a:r>
                          <a:r>
                            <a:rPr lang="ru-RU" sz="1000" b="1" dirty="0"/>
                            <a:t>ЦГБ</a:t>
                          </a:r>
                          <a:r>
                            <a:rPr lang="ru-RU" sz="1000" dirty="0"/>
                            <a:t>. </a:t>
                          </a:r>
                          <a:endParaRPr lang="ru-RU" sz="1000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14300" marR="114300" marT="0" marB="0" anchor="ctr">
                        <a:solidFill>
                          <a:schemeClr val="accent3">
                            <a:alpha val="2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1"/>
                      </a:ext>
                    </a:extLst>
                  </a:tr>
                  <a:tr h="1050286">
                    <a:tc>
                      <a:txBody>
                        <a:bodyPr/>
                        <a:lstStyle/>
                        <a:p>
                          <a:pPr algn="ctr" fontAlgn="base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>
                              <a:effectLst/>
                            </a:rPr>
                            <a:t>2.</a:t>
                          </a:r>
                          <a:endParaRPr lang="ru-RU" sz="100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b="1" kern="1200" dirty="0">
                              <a:effectLst/>
                            </a:rPr>
                            <a:t>Доля проведенного системного </a:t>
                          </a:r>
                          <a:r>
                            <a:rPr lang="ru-RU" sz="1000" b="1" kern="1200" dirty="0" err="1">
                              <a:effectLst/>
                            </a:rPr>
                            <a:t>тромболизиса</a:t>
                          </a:r>
                          <a:r>
                            <a:rPr lang="ru-RU" sz="1000" b="1" kern="1200" dirty="0">
                              <a:effectLst/>
                            </a:rPr>
                            <a:t> у пациентов с ишемическим инсультом, госпитализированных в инсультный центр в период «терапевтического окна» </a:t>
                          </a:r>
                          <a:endParaRPr lang="ru-RU" sz="1000" b="1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b="1" kern="1200" dirty="0">
                              <a:effectLst/>
                            </a:rPr>
                            <a:t>(4,5-6 часов)</a:t>
                          </a:r>
                          <a:endParaRPr lang="ru-RU" sz="1000" b="1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b="1" kern="1200" dirty="0">
                              <a:effectLst/>
                            </a:rPr>
                            <a:t>1,1%</a:t>
                          </a:r>
                          <a:endParaRPr lang="ru-RU" sz="1000" b="1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b="1" kern="1200" dirty="0">
                              <a:effectLst/>
                            </a:rPr>
                            <a:t> </a:t>
                          </a:r>
                          <a:endParaRPr lang="ru-RU" sz="1000" b="1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000" b="1" dirty="0">
                              <a:effectLst/>
                            </a:rPr>
                            <a:t>За 9 мес. 2016 г.</a:t>
                          </a:r>
                          <a:endParaRPr lang="ru-RU" sz="1000" b="1" kern="1200" dirty="0">
                            <a:effectLst/>
                          </a:endParaRP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1000" b="1" i="1" smtClean="0"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1000" b="1" i="1" smtClean="0">
                                      <a:effectLst/>
                                      <a:latin typeface="Cambria Math"/>
                                    </a:rPr>
                                    <m:t>𝟒</m:t>
                                  </m:r>
                                </m:num>
                                <m:den>
                                  <m:r>
                                    <a:rPr lang="ru-RU" sz="1000" b="1" i="1" smtClean="0">
                                      <a:effectLst/>
                                      <a:latin typeface="Cambria Math"/>
                                    </a:rPr>
                                    <m:t>𝟓𝟏𝟕</m:t>
                                  </m:r>
                                </m:den>
                              </m:f>
                            </m:oMath>
                          </a14:m>
                          <a:r>
                            <a:rPr lang="ru-RU" sz="1000" b="1" dirty="0">
                              <a:effectLst/>
                            </a:rPr>
                            <a:t> х 100%= 0,77%</a:t>
                          </a:r>
                          <a:endParaRPr lang="ru-RU" sz="1000" b="1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b="1" kern="1200" dirty="0">
                              <a:effectLst/>
                            </a:rPr>
                            <a:t>Всего</a:t>
                          </a:r>
                          <a:r>
                            <a:rPr lang="ru-RU" sz="1000" b="1" kern="1200" baseline="0" dirty="0">
                              <a:effectLst/>
                            </a:rPr>
                            <a:t> </a:t>
                          </a:r>
                          <a:r>
                            <a:rPr lang="ru-RU" sz="1000" b="1" kern="1200" dirty="0">
                              <a:effectLst/>
                            </a:rPr>
                            <a:t>поступивших в ИЦ с ишемическим инсультом </a:t>
                          </a:r>
                          <a:r>
                            <a:rPr lang="ru-RU" sz="1000" b="1" kern="1200" baseline="0" dirty="0">
                              <a:effectLst/>
                            </a:rPr>
                            <a:t>517 пациентов</a:t>
                          </a:r>
                          <a:r>
                            <a:rPr lang="ru-RU" sz="1000" b="1" kern="1200" dirty="0">
                              <a:effectLst/>
                            </a:rPr>
                            <a:t>, из них</a:t>
                          </a:r>
                          <a:r>
                            <a:rPr lang="ru-RU" sz="1000" b="1" kern="1200" baseline="0" dirty="0">
                              <a:effectLst/>
                            </a:rPr>
                            <a:t> </a:t>
                          </a:r>
                          <a:r>
                            <a:rPr lang="ru-RU" sz="1000" b="1" kern="1200" dirty="0">
                              <a:effectLst/>
                            </a:rPr>
                            <a:t> 4 пациентам , поступивших в период «терапевтического окна» </a:t>
                          </a:r>
                          <a:r>
                            <a:rPr lang="ru-RU" sz="1000" b="1" dirty="0"/>
                            <a:t>проведена ТЛТ.</a:t>
                          </a:r>
                          <a:endParaRPr lang="ru-RU" sz="1000" b="1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xmlns="" val="10002"/>
                      </a:ext>
                    </a:extLst>
                  </a:tr>
                  <a:tr h="648072">
                    <a:tc>
                      <a:txBody>
                        <a:bodyPr/>
                        <a:lstStyle/>
                        <a:p>
                          <a:pPr algn="ctr" fontAlgn="base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>
                              <a:effectLst/>
                            </a:rPr>
                            <a:t>3.</a:t>
                          </a:r>
                          <a:endParaRPr lang="ru-RU" sz="100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b="1" kern="1200" dirty="0">
                              <a:effectLst/>
                            </a:rPr>
                            <a:t>Процент нейрохирургической активности </a:t>
                          </a:r>
                          <a:endParaRPr lang="ru-RU" sz="1000" b="1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b="1" kern="1200" dirty="0">
                              <a:effectLst/>
                            </a:rPr>
                            <a:t>при остром инсульте</a:t>
                          </a:r>
                          <a:endParaRPr lang="ru-RU" sz="1000" b="1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b="1" kern="1200" dirty="0">
                              <a:effectLst/>
                            </a:rPr>
                            <a:t>4,5%</a:t>
                          </a:r>
                          <a:endParaRPr lang="ru-RU" sz="1000" b="1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b="1" kern="1200" dirty="0">
                              <a:effectLst/>
                            </a:rPr>
                            <a:t> </a:t>
                          </a:r>
                          <a:endParaRPr lang="ru-RU" sz="1000" b="1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000" b="1" dirty="0">
                              <a:effectLst/>
                            </a:rPr>
                            <a:t>За 9 мес. 2016 г.</a:t>
                          </a:r>
                          <a:endParaRPr lang="ru-RU" sz="1000" b="1" kern="1200" dirty="0">
                            <a:effectLst/>
                          </a:endParaRP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1000" b="1" i="1" smtClean="0"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1000" b="1" smtClean="0">
                                      <a:effectLst/>
                                      <a:latin typeface="Cambria Math"/>
                                    </a:rPr>
                                    <m:t>𝟐𝟖</m:t>
                                  </m:r>
                                </m:num>
                                <m:den>
                                  <m:r>
                                    <a:rPr lang="en-US" sz="1000" b="1" smtClean="0">
                                      <a:effectLst/>
                                      <a:latin typeface="Cambria Math"/>
                                    </a:rPr>
                                    <m:t>𝟕𝟗𝟕</m:t>
                                  </m:r>
                                </m:den>
                              </m:f>
                            </m:oMath>
                          </a14:m>
                          <a:r>
                            <a:rPr lang="ru-RU" sz="1000" b="1" dirty="0">
                              <a:effectLst/>
                            </a:rPr>
                            <a:t> х 100%= </a:t>
                          </a:r>
                          <a:r>
                            <a:rPr lang="en-US" sz="1000" b="1" dirty="0">
                              <a:effectLst/>
                            </a:rPr>
                            <a:t>3,</a:t>
                          </a:r>
                          <a:r>
                            <a:rPr lang="ru-RU" sz="1000" b="1" dirty="0">
                              <a:effectLst/>
                            </a:rPr>
                            <a:t>51%</a:t>
                          </a:r>
                          <a:endParaRPr lang="ru-RU" sz="1000" b="1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b="1" kern="1200" dirty="0">
                              <a:effectLst/>
                            </a:rPr>
                            <a:t>Всего проведенных нейрохирургических операций при остром инсульте 26, </a:t>
                          </a:r>
                          <a:r>
                            <a:rPr lang="ru-RU" sz="1000" b="1" baseline="0" dirty="0"/>
                            <a:t>из них </a:t>
                          </a:r>
                          <a:r>
                            <a:rPr lang="ru-RU" sz="1000" b="1" baseline="0" dirty="0" err="1"/>
                            <a:t>т</a:t>
                          </a:r>
                          <a:r>
                            <a:rPr lang="ru-RU" sz="1000" b="1" dirty="0" err="1"/>
                            <a:t>ромбоэкстракция</a:t>
                          </a:r>
                          <a:r>
                            <a:rPr lang="ru-RU" sz="1000" b="1" dirty="0"/>
                            <a:t> 12 пациентам и 14 пациентам открытые</a:t>
                          </a:r>
                          <a:r>
                            <a:rPr lang="ru-RU" sz="1000" b="1" baseline="0" dirty="0"/>
                            <a:t> операции, из </a:t>
                          </a:r>
                          <a:r>
                            <a:rPr lang="en-US" sz="1000" b="1" baseline="0" dirty="0"/>
                            <a:t>797</a:t>
                          </a:r>
                          <a:r>
                            <a:rPr lang="ru-RU" sz="1000" b="1" kern="1200" dirty="0">
                              <a:effectLst/>
                            </a:rPr>
                            <a:t> пациентов с острым инсультом, госпитализированных в ИЦ МОБ</a:t>
                          </a:r>
                          <a:endParaRPr lang="ru-RU" sz="1000" b="1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xmlns="" val="10003"/>
                      </a:ext>
                    </a:extLst>
                  </a:tr>
                  <a:tr h="519405">
                    <a:tc>
                      <a:txBody>
                        <a:bodyPr/>
                        <a:lstStyle/>
                        <a:p>
                          <a:pPr algn="ctr" fontAlgn="base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dirty="0">
                              <a:effectLst/>
                            </a:rPr>
                            <a:t>4.</a:t>
                          </a:r>
                          <a:endParaRPr lang="ru-RU" sz="10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accent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b="1" kern="1200" dirty="0">
                              <a:effectLst/>
                            </a:rPr>
                            <a:t>Стационарная летальность от инсульта</a:t>
                          </a:r>
                          <a:endParaRPr lang="ru-RU" sz="1000" b="1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accent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b="1" kern="1200" dirty="0">
                              <a:effectLst/>
                            </a:rPr>
                            <a:t>13%</a:t>
                          </a:r>
                          <a:endParaRPr lang="ru-RU" sz="1000" b="1" dirty="0">
                            <a:effectLst/>
                          </a:endParaRPr>
                        </a:p>
                        <a:p>
                          <a:pPr algn="ctr" fontAlgn="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b="1" kern="1200" dirty="0">
                              <a:effectLst/>
                            </a:rPr>
                            <a:t> </a:t>
                          </a:r>
                          <a:endParaRPr lang="ru-RU" sz="1000" b="1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accent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000" b="1" dirty="0">
                              <a:effectLst/>
                            </a:rPr>
                            <a:t>За 9 мес. 2016 г.</a:t>
                          </a:r>
                          <a:endParaRPr lang="ru-RU" sz="1000" b="1" kern="1200" dirty="0">
                            <a:effectLst/>
                          </a:endParaRP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1000" b="1" i="1" smtClean="0"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1000" b="1" smtClean="0">
                                      <a:effectLst/>
                                      <a:latin typeface="Cambria Math"/>
                                    </a:rPr>
                                    <m:t>𝟗𝟔</m:t>
                                  </m:r>
                                </m:num>
                                <m:den>
                                  <m:r>
                                    <a:rPr lang="ru-RU" sz="1000" b="1" smtClean="0">
                                      <a:effectLst/>
                                      <a:latin typeface="Cambria Math"/>
                                    </a:rPr>
                                    <m:t>𝟏𝟎𝟑𝟗</m:t>
                                  </m:r>
                                </m:den>
                              </m:f>
                            </m:oMath>
                          </a14:m>
                          <a:r>
                            <a:rPr lang="ru-RU" sz="1000" b="1" dirty="0">
                              <a:effectLst/>
                            </a:rPr>
                            <a:t> х 100%= 9,2%</a:t>
                          </a:r>
                          <a:endParaRPr lang="ru-RU" sz="1000" b="1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accent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b="1" dirty="0"/>
                            <a:t>Всего пролечено в стационарах</a:t>
                          </a:r>
                          <a:r>
                            <a:rPr lang="en-US" sz="1000" b="1" dirty="0"/>
                            <a:t> </a:t>
                          </a:r>
                          <a:r>
                            <a:rPr lang="ru-RU" sz="1000" b="1" baseline="0" dirty="0"/>
                            <a:t>1039 больных, из них умерло - 96</a:t>
                          </a:r>
                          <a:endParaRPr lang="ru-RU" sz="1000" b="1" dirty="0">
                            <a:latin typeface="+mn-lt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accent3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4"/>
                      </a:ext>
                    </a:extLst>
                  </a:tr>
                  <a:tr h="440633">
                    <a:tc>
                      <a:txBody>
                        <a:bodyPr/>
                        <a:lstStyle/>
                        <a:p>
                          <a:pPr algn="ctr" fontAlgn="base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dirty="0">
                              <a:effectLst/>
                            </a:rPr>
                            <a:t>5.</a:t>
                          </a:r>
                          <a:endParaRPr lang="ru-RU" sz="10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accent3">
                            <a:alpha val="2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b="1" kern="1200" dirty="0">
                              <a:effectLst/>
                            </a:rPr>
                            <a:t>Смертность от инсульта на дому </a:t>
                          </a:r>
                          <a:endParaRPr lang="ru-RU" sz="1000" b="1" dirty="0">
                            <a:effectLst/>
                          </a:endParaRPr>
                        </a:p>
                        <a:p>
                          <a:pPr algn="ctr" fontAlgn="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b="1" kern="1200" dirty="0">
                              <a:effectLst/>
                            </a:rPr>
                            <a:t>в течение 1 месяца после выписки</a:t>
                          </a:r>
                          <a:endParaRPr lang="ru-RU" sz="1000" b="1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accent3">
                            <a:alpha val="2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b="1" kern="1200" dirty="0">
                              <a:effectLst/>
                            </a:rPr>
                            <a:t>6% </a:t>
                          </a:r>
                          <a:endParaRPr lang="ru-RU" sz="1000" b="1" dirty="0">
                            <a:effectLst/>
                          </a:endParaRPr>
                        </a:p>
                        <a:p>
                          <a:pPr algn="ctr" fontAlgn="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b="1" kern="1200" dirty="0">
                              <a:effectLst/>
                            </a:rPr>
                            <a:t> </a:t>
                          </a:r>
                          <a:endParaRPr lang="ru-RU" sz="1000" b="1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accent3">
                            <a:alpha val="2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000" b="1" dirty="0">
                              <a:effectLst/>
                            </a:rPr>
                            <a:t>За 9 мес. 2016 г.</a:t>
                          </a:r>
                          <a:endParaRPr lang="ru-RU" sz="1000" b="1" kern="1200" dirty="0">
                            <a:effectLst/>
                          </a:endParaRP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1000" b="1" i="1" smtClean="0"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1000" b="1" smtClean="0">
                                      <a:effectLst/>
                                      <a:latin typeface="Cambria Math"/>
                                    </a:rPr>
                                    <m:t>𝟒𝟓</m:t>
                                  </m:r>
                                </m:num>
                                <m:den>
                                  <m:r>
                                    <a:rPr lang="ru-RU" sz="1000" b="1" smtClean="0">
                                      <a:effectLst/>
                                      <a:latin typeface="Cambria Math"/>
                                    </a:rPr>
                                    <m:t>𝟏𝟎𝟖𝟒</m:t>
                                  </m:r>
                                </m:den>
                              </m:f>
                            </m:oMath>
                          </a14:m>
                          <a:r>
                            <a:rPr lang="ru-RU" sz="1000" b="1" dirty="0">
                              <a:effectLst/>
                            </a:rPr>
                            <a:t> х 100%= </a:t>
                          </a:r>
                          <a:r>
                            <a:rPr lang="en-US" sz="1000" b="1" dirty="0">
                              <a:effectLst/>
                            </a:rPr>
                            <a:t>4,1</a:t>
                          </a:r>
                          <a:r>
                            <a:rPr lang="ru-RU" sz="1000" b="1" dirty="0">
                              <a:effectLst/>
                            </a:rPr>
                            <a:t>%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ru-RU" sz="1000" b="1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accent3">
                            <a:alpha val="2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kk-KZ" sz="1000" b="1" dirty="0"/>
                            <a:t>За 9 месяцев из стационара выписано</a:t>
                          </a:r>
                          <a:r>
                            <a:rPr lang="kk-KZ" sz="1000" b="1" baseline="0" dirty="0"/>
                            <a:t> 1084 больных из них умерло в течение месяца после выписки 45</a:t>
                          </a:r>
                          <a:endParaRPr lang="ru-RU" sz="1000" b="1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accent3">
                            <a:alpha val="2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5"/>
                      </a:ext>
                    </a:extLst>
                  </a:tr>
                  <a:tr h="615203">
                    <a:tc>
                      <a:txBody>
                        <a:bodyPr/>
                        <a:lstStyle/>
                        <a:p>
                          <a:pPr algn="ctr" fontAlgn="base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dirty="0">
                              <a:effectLst/>
                            </a:rPr>
                            <a:t>6.</a:t>
                          </a:r>
                          <a:endParaRPr lang="ru-RU" sz="10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accent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b="1" kern="1200" dirty="0">
                              <a:effectLst/>
                            </a:rPr>
                            <a:t>Время доставки пациента с инсультом в течение 40 минут с момента вызова бригады скорой медицинской помощи</a:t>
                          </a:r>
                          <a:endParaRPr lang="ru-RU" sz="1000" b="1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accent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b="1" kern="1200" dirty="0" smtClean="0">
                              <a:effectLst/>
                            </a:rPr>
                            <a:t>90</a:t>
                          </a:r>
                          <a:r>
                            <a:rPr lang="ru-RU" sz="1000" b="1" kern="1200" dirty="0">
                              <a:effectLst/>
                            </a:rPr>
                            <a:t>%</a:t>
                          </a:r>
                          <a:endParaRPr lang="ru-RU" sz="1000" b="1" dirty="0">
                            <a:effectLst/>
                          </a:endParaRPr>
                        </a:p>
                        <a:p>
                          <a:pPr algn="ctr" fontAlgn="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b="1" kern="1200" dirty="0">
                              <a:effectLst/>
                            </a:rPr>
                            <a:t> </a:t>
                          </a:r>
                          <a:endParaRPr lang="ru-RU" sz="1000" b="1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accent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b="1" kern="1200" dirty="0">
                              <a:effectLst/>
                            </a:rPr>
                            <a:t>2016 – 90%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000" b="1" dirty="0">
                              <a:effectLst/>
                            </a:rPr>
                            <a:t>За 9 мес. 2016 г.</a:t>
                          </a:r>
                          <a:endParaRPr lang="ru-RU" sz="1000" b="1" kern="1200" dirty="0">
                            <a:effectLst/>
                          </a:endParaRP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1000" b="1" i="1" smtClean="0"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1000" b="1" smtClean="0">
                                      <a:effectLst/>
                                      <a:latin typeface="Cambria Math"/>
                                    </a:rPr>
                                    <m:t>𝟓𝟗𝟕</m:t>
                                  </m:r>
                                </m:num>
                                <m:den>
                                  <m:r>
                                    <a:rPr lang="ru-RU" sz="1000" b="1" smtClean="0">
                                      <a:effectLst/>
                                      <a:latin typeface="Cambria Math"/>
                                    </a:rPr>
                                    <m:t>𝟔𝟒𝟐</m:t>
                                  </m:r>
                                </m:den>
                              </m:f>
                            </m:oMath>
                          </a14:m>
                          <a:r>
                            <a:rPr lang="ru-RU" sz="1000" b="1" dirty="0">
                              <a:effectLst/>
                            </a:rPr>
                            <a:t> х 100%= 93%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ru-RU" sz="1000" b="1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accent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b="1" dirty="0"/>
                            <a:t>Всего</a:t>
                          </a:r>
                          <a:r>
                            <a:rPr lang="ru-RU" sz="1000" b="1" baseline="0" dirty="0"/>
                            <a:t> с ОНМК было  642 вызовов, из них в течение 40 минут доставлено  597 пациентов </a:t>
                          </a:r>
                          <a:endParaRPr lang="ru-RU" sz="1000" b="1" dirty="0">
                            <a:latin typeface="+mn-lt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accent3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Содержимое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729604986"/>
                  </p:ext>
                </p:extLst>
              </p:nvPr>
            </p:nvGraphicFramePr>
            <p:xfrm>
              <a:off x="107503" y="1484784"/>
              <a:ext cx="8928993" cy="5331022"/>
            </p:xfrm>
            <a:graphic>
              <a:graphicData uri="http://schemas.openxmlformats.org/drawingml/2006/table">
                <a:tbl>
                  <a:tblPr firstRow="1" bandRow="1">
                    <a:tableStyleId>{5DA37D80-6434-44D0-A028-1B22A696006F}</a:tableStyleId>
                  </a:tblPr>
                  <a:tblGrid>
                    <a:gridCol w="339990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0"/>
                        </a:ext>
                      </a:extLst>
                    </a:gridCol>
                    <a:gridCol w="2610460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1"/>
                        </a:ext>
                      </a:extLst>
                    </a:gridCol>
                    <a:gridCol w="776434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2"/>
                        </a:ext>
                      </a:extLst>
                    </a:gridCol>
                    <a:gridCol w="1385684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3"/>
                        </a:ext>
                      </a:extLst>
                    </a:gridCol>
                    <a:gridCol w="3816425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4"/>
                        </a:ext>
                      </a:extLst>
                    </a:gridCol>
                  </a:tblGrid>
                  <a:tr h="516475">
                    <a:tc>
                      <a:txBody>
                        <a:bodyPr/>
                        <a:lstStyle/>
                        <a:p>
                          <a:pPr algn="ctr" fontAlgn="base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dirty="0">
                              <a:effectLst/>
                            </a:rPr>
                            <a:t>№</a:t>
                          </a:r>
                          <a:endParaRPr lang="ru-RU" sz="10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ase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dirty="0">
                              <a:effectLst/>
                            </a:rPr>
                            <a:t>Наименование индикатора</a:t>
                          </a:r>
                          <a:endParaRPr lang="ru-RU" sz="10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ase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dirty="0">
                              <a:effectLst/>
                            </a:rPr>
                            <a:t>Целевой уровень</a:t>
                          </a:r>
                        </a:p>
                        <a:p>
                          <a:pPr algn="ctr" fontAlgn="base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dirty="0">
                              <a:effectLst/>
                            </a:rPr>
                            <a:t>2016г</a:t>
                          </a:r>
                          <a:endParaRPr lang="ru-RU" sz="10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ase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>
                              <a:effectLst/>
                            </a:rPr>
                            <a:t>Фактические данные по региону</a:t>
                          </a:r>
                          <a:endParaRPr lang="ru-RU" sz="100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ase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>
                              <a:effectLst/>
                            </a:rPr>
                            <a:t>Источник информации</a:t>
                          </a:r>
                        </a:p>
                        <a:p>
                          <a:pPr algn="ctr" fontAlgn="base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>
                              <a:effectLst/>
                            </a:rPr>
                            <a:t> </a:t>
                          </a:r>
                          <a:endParaRPr lang="ru-RU" sz="100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0"/>
                      </a:ext>
                    </a:extLst>
                  </a:tr>
                  <a:tr h="861886">
                    <a:tc>
                      <a:txBody>
                        <a:bodyPr/>
                        <a:lstStyle/>
                        <a:p>
                          <a:pPr algn="ctr" fontAlgn="base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dirty="0">
                              <a:effectLst/>
                            </a:rPr>
                            <a:t>1.</a:t>
                          </a:r>
                          <a:endParaRPr lang="ru-RU" sz="10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accent3">
                            <a:alpha val="2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kern="1200" dirty="0">
                              <a:effectLst/>
                            </a:rPr>
                            <a:t>Процент медицинских организаций, оказывающих медицинскую помощь при инсульте </a:t>
                          </a:r>
                          <a:r>
                            <a:rPr lang="en-US" sz="1000" kern="1200" dirty="0">
                              <a:effectLst/>
                            </a:rPr>
                            <a:t>II</a:t>
                          </a:r>
                          <a:r>
                            <a:rPr lang="ru-RU" sz="1000" kern="1200" dirty="0">
                              <a:effectLst/>
                            </a:rPr>
                            <a:t> и </a:t>
                          </a:r>
                          <a:r>
                            <a:rPr lang="en-US" sz="1000" kern="1200" dirty="0">
                              <a:effectLst/>
                            </a:rPr>
                            <a:t>III</a:t>
                          </a:r>
                          <a:r>
                            <a:rPr lang="ru-RU" sz="1000" kern="1200" dirty="0">
                              <a:effectLst/>
                            </a:rPr>
                            <a:t> уровня, соответствующих по оснащенности Стандарту*</a:t>
                          </a:r>
                          <a:endParaRPr lang="ru-RU" sz="1000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accent3">
                            <a:alpha val="2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kern="1200" dirty="0">
                              <a:effectLst/>
                            </a:rPr>
                            <a:t>20%</a:t>
                          </a:r>
                          <a:endParaRPr lang="ru-RU" sz="10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kern="1200" dirty="0">
                              <a:effectLst/>
                            </a:rPr>
                            <a:t> </a:t>
                          </a:r>
                          <a:endParaRPr lang="ru-RU" sz="1000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accent3">
                            <a:alpha val="2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269604" t="-63121" r="-276211" b="-4645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b="1" dirty="0"/>
                            <a:t>В </a:t>
                          </a:r>
                          <a:r>
                            <a:rPr lang="ru-RU" sz="1000" b="1" dirty="0" err="1"/>
                            <a:t>Мангистауской</a:t>
                          </a:r>
                          <a:r>
                            <a:rPr lang="ru-RU" sz="1000" b="1" dirty="0"/>
                            <a:t> области 1 инсультный центр Ш уровня,  расположенный на базе МОБ.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b="1" dirty="0"/>
                            <a:t>Приказом ОУЗ №253 от 30.09.2016 года </a:t>
                          </a:r>
                          <a:r>
                            <a:rPr lang="ru-RU" sz="1000" b="1" dirty="0" smtClean="0"/>
                            <a:t>открыт </a:t>
                          </a:r>
                          <a:r>
                            <a:rPr lang="ru-RU" sz="1000" b="1" dirty="0"/>
                            <a:t>инсультный центр </a:t>
                          </a:r>
                          <a:r>
                            <a:rPr lang="ru-RU" sz="1000" b="1" dirty="0" smtClean="0"/>
                            <a:t> </a:t>
                          </a:r>
                          <a:r>
                            <a:rPr lang="ru-RU" sz="1000" b="1" dirty="0"/>
                            <a:t>на базе  </a:t>
                          </a:r>
                          <a:r>
                            <a:rPr lang="ru-RU" sz="1000" b="1" dirty="0" err="1"/>
                            <a:t>Жанаозенской</a:t>
                          </a:r>
                          <a:r>
                            <a:rPr lang="ru-RU" sz="1000" b="1" baseline="0" dirty="0"/>
                            <a:t> </a:t>
                          </a:r>
                          <a:r>
                            <a:rPr lang="ru-RU" sz="1000" b="1" dirty="0"/>
                            <a:t>ЦГБ</a:t>
                          </a:r>
                          <a:r>
                            <a:rPr lang="ru-RU" sz="1000" dirty="0"/>
                            <a:t>. </a:t>
                          </a:r>
                          <a:endParaRPr lang="ru-RU" sz="1000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14300" marR="114300" marT="0" marB="0" anchor="ctr">
                        <a:solidFill>
                          <a:schemeClr val="accent3">
                            <a:alpha val="2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1"/>
                      </a:ext>
                    </a:extLst>
                  </a:tr>
                  <a:tr h="1212406">
                    <a:tc>
                      <a:txBody>
                        <a:bodyPr/>
                        <a:lstStyle/>
                        <a:p>
                          <a:pPr algn="ctr" fontAlgn="base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>
                              <a:effectLst/>
                            </a:rPr>
                            <a:t>2.</a:t>
                          </a:r>
                          <a:endParaRPr lang="ru-RU" sz="100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b="1" kern="1200" dirty="0">
                              <a:effectLst/>
                            </a:rPr>
                            <a:t>Доля проведенного системного </a:t>
                          </a:r>
                          <a:r>
                            <a:rPr lang="ru-RU" sz="1000" b="1" kern="1200" dirty="0" err="1">
                              <a:effectLst/>
                            </a:rPr>
                            <a:t>тромболизиса</a:t>
                          </a:r>
                          <a:r>
                            <a:rPr lang="ru-RU" sz="1000" b="1" kern="1200" dirty="0">
                              <a:effectLst/>
                            </a:rPr>
                            <a:t> у пациентов с ишемическим инсультом, госпитализированных в инсультный центр в период «терапевтического окна» </a:t>
                          </a:r>
                          <a:endParaRPr lang="ru-RU" sz="1000" b="1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b="1" kern="1200" dirty="0">
                              <a:effectLst/>
                            </a:rPr>
                            <a:t>(4,5-6 часов)</a:t>
                          </a:r>
                          <a:endParaRPr lang="ru-RU" sz="1000" b="1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b="1" kern="1200" dirty="0">
                              <a:effectLst/>
                            </a:rPr>
                            <a:t>1,1%</a:t>
                          </a:r>
                          <a:endParaRPr lang="ru-RU" sz="1000" b="1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b="1" kern="1200" dirty="0">
                              <a:effectLst/>
                            </a:rPr>
                            <a:t> </a:t>
                          </a:r>
                          <a:endParaRPr lang="ru-RU" sz="1000" b="1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269604" t="-115578" r="-276211" b="-2291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b="1" kern="1200" dirty="0">
                              <a:effectLst/>
                            </a:rPr>
                            <a:t>Всего</a:t>
                          </a:r>
                          <a:r>
                            <a:rPr lang="ru-RU" sz="1000" b="1" kern="1200" baseline="0" dirty="0">
                              <a:effectLst/>
                            </a:rPr>
                            <a:t> </a:t>
                          </a:r>
                          <a:r>
                            <a:rPr lang="ru-RU" sz="1000" b="1" kern="1200" dirty="0">
                              <a:effectLst/>
                            </a:rPr>
                            <a:t>поступивших в ИЦ с ишемическим инсультом </a:t>
                          </a:r>
                          <a:r>
                            <a:rPr lang="ru-RU" sz="1000" b="1" kern="1200" baseline="0" dirty="0">
                              <a:effectLst/>
                            </a:rPr>
                            <a:t>517 пациентов</a:t>
                          </a:r>
                          <a:r>
                            <a:rPr lang="ru-RU" sz="1000" b="1" kern="1200" dirty="0">
                              <a:effectLst/>
                            </a:rPr>
                            <a:t>, из них</a:t>
                          </a:r>
                          <a:r>
                            <a:rPr lang="ru-RU" sz="1000" b="1" kern="1200" baseline="0" dirty="0">
                              <a:effectLst/>
                            </a:rPr>
                            <a:t> </a:t>
                          </a:r>
                          <a:r>
                            <a:rPr lang="ru-RU" sz="1000" b="1" kern="1200" dirty="0">
                              <a:effectLst/>
                            </a:rPr>
                            <a:t> 4 пациентам , поступивших в период «терапевтического окна» </a:t>
                          </a:r>
                          <a:r>
                            <a:rPr lang="ru-RU" sz="1000" b="1" dirty="0"/>
                            <a:t>проведена ТЛТ.</a:t>
                          </a:r>
                          <a:endParaRPr lang="ru-RU" sz="1000" b="1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2"/>
                      </a:ext>
                    </a:extLst>
                  </a:tr>
                  <a:tr h="861886">
                    <a:tc>
                      <a:txBody>
                        <a:bodyPr/>
                        <a:lstStyle/>
                        <a:p>
                          <a:pPr algn="ctr" fontAlgn="base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>
                              <a:effectLst/>
                            </a:rPr>
                            <a:t>3.</a:t>
                          </a:r>
                          <a:endParaRPr lang="ru-RU" sz="100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b="1" kern="1200" dirty="0">
                              <a:effectLst/>
                            </a:rPr>
                            <a:t>Процент нейрохирургической активности </a:t>
                          </a:r>
                          <a:endParaRPr lang="ru-RU" sz="1000" b="1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b="1" kern="1200" dirty="0">
                              <a:effectLst/>
                            </a:rPr>
                            <a:t>при остром инсульте</a:t>
                          </a:r>
                          <a:endParaRPr lang="ru-RU" sz="1000" b="1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b="1" kern="1200" dirty="0">
                              <a:effectLst/>
                            </a:rPr>
                            <a:t>4,5%</a:t>
                          </a:r>
                          <a:endParaRPr lang="ru-RU" sz="1000" b="1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b="1" kern="1200" dirty="0">
                              <a:effectLst/>
                            </a:rPr>
                            <a:t> </a:t>
                          </a:r>
                          <a:endParaRPr lang="ru-RU" sz="1000" b="1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269604" t="-304255" r="-276211" b="-2234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b="1" kern="1200" dirty="0">
                              <a:effectLst/>
                            </a:rPr>
                            <a:t>Всего проведенных нейрохирургических операций при остром инсульте 26, </a:t>
                          </a:r>
                          <a:r>
                            <a:rPr lang="ru-RU" sz="1000" b="1" baseline="0" dirty="0"/>
                            <a:t>из них </a:t>
                          </a:r>
                          <a:r>
                            <a:rPr lang="ru-RU" sz="1000" b="1" baseline="0" dirty="0" err="1"/>
                            <a:t>т</a:t>
                          </a:r>
                          <a:r>
                            <a:rPr lang="ru-RU" sz="1000" b="1" dirty="0" err="1"/>
                            <a:t>ромбоэкстракция</a:t>
                          </a:r>
                          <a:r>
                            <a:rPr lang="ru-RU" sz="1000" b="1" dirty="0"/>
                            <a:t> 12 пациентам и 14 пациентам открытые</a:t>
                          </a:r>
                          <a:r>
                            <a:rPr lang="ru-RU" sz="1000" b="1" baseline="0" dirty="0"/>
                            <a:t> операции, из </a:t>
                          </a:r>
                          <a:r>
                            <a:rPr lang="en-US" sz="1000" b="1" baseline="0" dirty="0"/>
                            <a:t>797</a:t>
                          </a:r>
                          <a:r>
                            <a:rPr lang="ru-RU" sz="1000" b="1" kern="1200" dirty="0">
                              <a:effectLst/>
                            </a:rPr>
                            <a:t> пациентов с острым инсультом, госпитализированных в ИЦ МОБ</a:t>
                          </a:r>
                          <a:endParaRPr lang="ru-RU" sz="1000" b="1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3"/>
                      </a:ext>
                    </a:extLst>
                  </a:tr>
                  <a:tr h="519405">
                    <a:tc>
                      <a:txBody>
                        <a:bodyPr/>
                        <a:lstStyle/>
                        <a:p>
                          <a:pPr algn="ctr" fontAlgn="base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dirty="0">
                              <a:effectLst/>
                            </a:rPr>
                            <a:t>4.</a:t>
                          </a:r>
                          <a:endParaRPr lang="ru-RU" sz="10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accent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b="1" kern="1200" dirty="0">
                              <a:effectLst/>
                            </a:rPr>
                            <a:t>Стационарная летальность от инсульта</a:t>
                          </a:r>
                          <a:endParaRPr lang="ru-RU" sz="1000" b="1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accent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b="1" kern="1200" dirty="0">
                              <a:effectLst/>
                            </a:rPr>
                            <a:t>13%</a:t>
                          </a:r>
                          <a:endParaRPr lang="ru-RU" sz="1000" b="1" dirty="0">
                            <a:effectLst/>
                          </a:endParaRPr>
                        </a:p>
                        <a:p>
                          <a:pPr algn="ctr" fontAlgn="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b="1" kern="1200" dirty="0">
                              <a:effectLst/>
                            </a:rPr>
                            <a:t> </a:t>
                          </a:r>
                          <a:endParaRPr lang="ru-RU" sz="1000" b="1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accent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269604" t="-670588" r="-276211" b="-27058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b="1" dirty="0"/>
                            <a:t>Всего пролечено в стационарах</a:t>
                          </a:r>
                          <a:r>
                            <a:rPr lang="en-US" sz="1000" b="1" dirty="0"/>
                            <a:t> </a:t>
                          </a:r>
                          <a:r>
                            <a:rPr lang="ru-RU" sz="1000" b="1" baseline="0" dirty="0"/>
                            <a:t>1039 больных, из них умерло - 96</a:t>
                          </a:r>
                          <a:endParaRPr lang="ru-RU" sz="1000" b="1" dirty="0">
                            <a:latin typeface="+mn-lt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accent3"/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4"/>
                      </a:ext>
                    </a:extLst>
                  </a:tr>
                  <a:tr h="591884">
                    <a:tc>
                      <a:txBody>
                        <a:bodyPr/>
                        <a:lstStyle/>
                        <a:p>
                          <a:pPr algn="ctr" fontAlgn="base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dirty="0">
                              <a:effectLst/>
                            </a:rPr>
                            <a:t>5.</a:t>
                          </a:r>
                          <a:endParaRPr lang="ru-RU" sz="10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accent3">
                            <a:alpha val="2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b="1" kern="1200" dirty="0">
                              <a:effectLst/>
                            </a:rPr>
                            <a:t>Смертность от инсульта на дому </a:t>
                          </a:r>
                          <a:endParaRPr lang="ru-RU" sz="1000" b="1" dirty="0">
                            <a:effectLst/>
                          </a:endParaRPr>
                        </a:p>
                        <a:p>
                          <a:pPr algn="ctr" fontAlgn="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b="1" kern="1200" dirty="0">
                              <a:effectLst/>
                            </a:rPr>
                            <a:t>в течение 1 месяца после выписки</a:t>
                          </a:r>
                          <a:endParaRPr lang="ru-RU" sz="1000" b="1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accent3">
                            <a:alpha val="2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b="1" kern="1200" dirty="0">
                              <a:effectLst/>
                            </a:rPr>
                            <a:t>6% </a:t>
                          </a:r>
                          <a:endParaRPr lang="ru-RU" sz="1000" b="1" dirty="0">
                            <a:effectLst/>
                          </a:endParaRPr>
                        </a:p>
                        <a:p>
                          <a:pPr algn="ctr" fontAlgn="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b="1" kern="1200" dirty="0">
                              <a:effectLst/>
                            </a:rPr>
                            <a:t> </a:t>
                          </a:r>
                          <a:endParaRPr lang="ru-RU" sz="1000" b="1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accent3">
                            <a:alpha val="2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269604" t="-675258" r="-276211" b="-1371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kk-KZ" sz="1000" b="1" dirty="0"/>
                            <a:t>За 9 месяцев из стационара выписано</a:t>
                          </a:r>
                          <a:r>
                            <a:rPr lang="kk-KZ" sz="1000" b="1" baseline="0" dirty="0"/>
                            <a:t> 1084 больных из них умерло в течение месяца после выписки 45</a:t>
                          </a:r>
                          <a:endParaRPr lang="ru-RU" sz="1000" b="1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accent3">
                            <a:alpha val="2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5"/>
                      </a:ext>
                    </a:extLst>
                  </a:tr>
                  <a:tr h="767080">
                    <a:tc>
                      <a:txBody>
                        <a:bodyPr/>
                        <a:lstStyle/>
                        <a:p>
                          <a:pPr algn="ctr" fontAlgn="base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dirty="0">
                              <a:effectLst/>
                            </a:rPr>
                            <a:t>6.</a:t>
                          </a:r>
                          <a:endParaRPr lang="ru-RU" sz="10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accent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b="1" kern="1200" dirty="0">
                              <a:effectLst/>
                            </a:rPr>
                            <a:t>Время доставки пациента с инсультом в течение 40 минут с момента вызова бригады скорой медицинской помощи</a:t>
                          </a:r>
                          <a:endParaRPr lang="ru-RU" sz="1000" b="1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accent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b="1" kern="1200" dirty="0" smtClean="0">
                              <a:effectLst/>
                            </a:rPr>
                            <a:t>90</a:t>
                          </a:r>
                          <a:r>
                            <a:rPr lang="ru-RU" sz="1000" b="1" kern="1200" dirty="0">
                              <a:effectLst/>
                            </a:rPr>
                            <a:t>%</a:t>
                          </a:r>
                          <a:endParaRPr lang="ru-RU" sz="1000" b="1" dirty="0">
                            <a:effectLst/>
                          </a:endParaRPr>
                        </a:p>
                        <a:p>
                          <a:pPr algn="ctr" fontAlgn="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b="1" kern="1200" dirty="0">
                              <a:effectLst/>
                            </a:rPr>
                            <a:t> </a:t>
                          </a:r>
                          <a:endParaRPr lang="ru-RU" sz="1000" b="1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accent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269604" t="-596825" r="-276211" b="-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b="1" dirty="0"/>
                            <a:t>Всего</a:t>
                          </a:r>
                          <a:r>
                            <a:rPr lang="ru-RU" sz="1000" b="1" baseline="0" dirty="0"/>
                            <a:t> с ОНМК было  642 вызовов, из них в течение 40 минут доставлено  597 пациентов </a:t>
                          </a:r>
                          <a:endParaRPr lang="ru-RU" sz="1000" b="1" dirty="0">
                            <a:latin typeface="+mn-lt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accent3"/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393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714380"/>
          </a:xfrm>
        </p:spPr>
        <p:txBody>
          <a:bodyPr/>
          <a:lstStyle/>
          <a:p>
            <a:r>
              <a:rPr lang="ru-RU" sz="2800" dirty="0">
                <a:latin typeface="+mn-lt"/>
              </a:rPr>
              <a:t>Заболеваемость ОНМК</a:t>
            </a:r>
            <a:r>
              <a:rPr lang="ru-RU" dirty="0">
                <a:latin typeface="+mn-lt"/>
              </a:rPr>
              <a:t> 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392359"/>
              </p:ext>
            </p:extLst>
          </p:nvPr>
        </p:nvGraphicFramePr>
        <p:xfrm>
          <a:off x="457200" y="1285860"/>
          <a:ext cx="8229600" cy="4807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4429124" y="1142984"/>
            <a:ext cx="4357718" cy="64294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FF0000"/>
                </a:solidFill>
              </a:rPr>
              <a:t>Рост заболеваемости от ОНМК на 11,4% с сравнении с аналогичным периодом 2015 года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83568" y="6205899"/>
            <a:ext cx="8255674" cy="50405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FF0000"/>
                </a:solidFill>
              </a:rPr>
              <a:t>Заболеваемость </a:t>
            </a:r>
            <a:r>
              <a:rPr lang="ru-RU" sz="1600" dirty="0">
                <a:solidFill>
                  <a:srgbClr val="FF0000"/>
                </a:solidFill>
              </a:rPr>
              <a:t>ОНМК области </a:t>
            </a:r>
            <a:r>
              <a:rPr lang="ru-RU" sz="1600" dirty="0" smtClean="0">
                <a:solidFill>
                  <a:srgbClr val="FF0000"/>
                </a:solidFill>
              </a:rPr>
              <a:t>занимает 15 место в </a:t>
            </a:r>
            <a:r>
              <a:rPr lang="ru-RU" sz="1600" dirty="0">
                <a:solidFill>
                  <a:srgbClr val="FF0000"/>
                </a:solidFill>
              </a:rPr>
              <a:t>республике </a:t>
            </a:r>
          </a:p>
        </p:txBody>
      </p:sp>
    </p:spTree>
    <p:extLst>
      <p:ext uri="{BB962C8B-B14F-4D97-AF65-F5344CB8AC3E}">
        <p14:creationId xmlns:p14="http://schemas.microsoft.com/office/powerpoint/2010/main" val="109970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544955994"/>
              </p:ext>
            </p:extLst>
          </p:nvPr>
        </p:nvGraphicFramePr>
        <p:xfrm>
          <a:off x="214282" y="1124744"/>
          <a:ext cx="8643998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latin typeface="+mn-lt"/>
              </a:rPr>
              <a:t>Смертность от </a:t>
            </a:r>
            <a:r>
              <a:rPr lang="ru-RU" sz="2800" dirty="0">
                <a:latin typeface="+mn-lt"/>
              </a:rPr>
              <a:t>ОНМК</a:t>
            </a:r>
            <a:r>
              <a:rPr lang="ru-RU" dirty="0">
                <a:latin typeface="+mn-lt"/>
              </a:rPr>
              <a:t>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49897" y="6237312"/>
            <a:ext cx="8136903" cy="36004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По смертности от ОНМК  область в республике на 15 месте</a:t>
            </a:r>
            <a:endParaRPr lang="ru-RU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775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435280" cy="624132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+mn-lt"/>
              </a:rPr>
              <a:t>Количество пролеченных </a:t>
            </a:r>
            <a:r>
              <a:rPr lang="ru-RU" sz="2000" b="1" dirty="0" smtClean="0">
                <a:latin typeface="+mn-lt"/>
              </a:rPr>
              <a:t>случаев  </a:t>
            </a:r>
            <a:r>
              <a:rPr lang="ru-RU" sz="2000" b="1" dirty="0">
                <a:latin typeface="+mn-lt"/>
              </a:rPr>
              <a:t>и летальность от ОНМК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9339261"/>
              </p:ext>
            </p:extLst>
          </p:nvPr>
        </p:nvGraphicFramePr>
        <p:xfrm>
          <a:off x="611560" y="1052737"/>
          <a:ext cx="8143932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204325346"/>
              </p:ext>
            </p:extLst>
          </p:nvPr>
        </p:nvGraphicFramePr>
        <p:xfrm>
          <a:off x="500034" y="3714752"/>
          <a:ext cx="8072494" cy="2378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Скругленный прямоугольник 6"/>
          <p:cNvSpPr/>
          <p:nvPr/>
        </p:nvSpPr>
        <p:spPr>
          <a:xfrm>
            <a:off x="548132" y="3573017"/>
            <a:ext cx="5608044" cy="43204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>
                <a:solidFill>
                  <a:srgbClr val="FF0000"/>
                </a:solidFill>
                <a:cs typeface="Times New Roman" pitchFamily="18" charset="0"/>
              </a:rPr>
              <a:t>Летальность от ОНМК </a:t>
            </a:r>
            <a:r>
              <a:rPr lang="ru-RU" sz="1600" dirty="0" smtClean="0">
                <a:solidFill>
                  <a:srgbClr val="FF0000"/>
                </a:solidFill>
                <a:cs typeface="Times New Roman" pitchFamily="18" charset="0"/>
              </a:rPr>
              <a:t>по </a:t>
            </a:r>
            <a:r>
              <a:rPr lang="ru-RU" sz="1600" dirty="0">
                <a:solidFill>
                  <a:srgbClr val="FF0000"/>
                </a:solidFill>
                <a:cs typeface="Times New Roman" pitchFamily="18" charset="0"/>
              </a:rPr>
              <a:t>области увеличилась на 21,7%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92632" y="6381328"/>
            <a:ext cx="8208912" cy="476672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FF0000"/>
                </a:solidFill>
              </a:rPr>
              <a:t>Летальность </a:t>
            </a:r>
            <a:r>
              <a:rPr lang="ru-RU" sz="1600" dirty="0">
                <a:solidFill>
                  <a:srgbClr val="FF0000"/>
                </a:solidFill>
              </a:rPr>
              <a:t>от ОНМК </a:t>
            </a:r>
            <a:r>
              <a:rPr lang="ru-RU" sz="1600" dirty="0" smtClean="0">
                <a:solidFill>
                  <a:srgbClr val="FF0000"/>
                </a:solidFill>
              </a:rPr>
              <a:t>в области занимает 15 место в республике.</a:t>
            </a:r>
            <a:endParaRPr lang="ru-RU" sz="1600" dirty="0">
              <a:solidFill>
                <a:srgbClr val="FF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80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/>
          </p:nvPr>
        </p:nvGraphicFramePr>
        <p:xfrm>
          <a:off x="0" y="428604"/>
          <a:ext cx="9144000" cy="2136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036430862"/>
              </p:ext>
            </p:extLst>
          </p:nvPr>
        </p:nvGraphicFramePr>
        <p:xfrm>
          <a:off x="21021" y="2564904"/>
          <a:ext cx="9144000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928926" y="785794"/>
            <a:ext cx="5027450" cy="33895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FF0000"/>
                </a:solidFill>
              </a:rPr>
              <a:t>Уменьшение </a:t>
            </a:r>
            <a:r>
              <a:rPr lang="ru-RU" sz="1600" dirty="0">
                <a:solidFill>
                  <a:srgbClr val="FF0000"/>
                </a:solidFill>
              </a:rPr>
              <a:t>ишемического инсульта </a:t>
            </a:r>
            <a:r>
              <a:rPr lang="ru-RU" sz="1600" dirty="0" smtClean="0">
                <a:solidFill>
                  <a:srgbClr val="FF0000"/>
                </a:solidFill>
              </a:rPr>
              <a:t>на </a:t>
            </a:r>
            <a:r>
              <a:rPr lang="ru-RU" sz="1600" dirty="0">
                <a:solidFill>
                  <a:srgbClr val="FF0000"/>
                </a:solidFill>
              </a:rPr>
              <a:t>25,4%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9552" y="5877272"/>
            <a:ext cx="8390165" cy="72008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dirty="0">
                <a:solidFill>
                  <a:srgbClr val="FF0000"/>
                </a:solidFill>
              </a:rPr>
              <a:t>Снижение летальности от ишемического инсульта обусловлено внедрением </a:t>
            </a:r>
            <a:r>
              <a:rPr lang="ru-RU" sz="1600" dirty="0" err="1">
                <a:solidFill>
                  <a:srgbClr val="FF0000"/>
                </a:solidFill>
              </a:rPr>
              <a:t>эндоваскулярных</a:t>
            </a:r>
            <a:r>
              <a:rPr lang="ru-RU" sz="1600" dirty="0">
                <a:solidFill>
                  <a:srgbClr val="FF0000"/>
                </a:solidFill>
              </a:rPr>
              <a:t> вмешательств, в </a:t>
            </a:r>
            <a:r>
              <a:rPr lang="ru-RU" sz="1600" dirty="0" err="1">
                <a:solidFill>
                  <a:srgbClr val="FF0000"/>
                </a:solidFill>
              </a:rPr>
              <a:t>т.ч</a:t>
            </a:r>
            <a:r>
              <a:rPr lang="ru-RU" sz="1600" dirty="0">
                <a:solidFill>
                  <a:srgbClr val="FF0000"/>
                </a:solidFill>
              </a:rPr>
              <a:t>. </a:t>
            </a:r>
            <a:r>
              <a:rPr lang="ru-RU" sz="1600" dirty="0" err="1">
                <a:solidFill>
                  <a:srgbClr val="FF0000"/>
                </a:solidFill>
              </a:rPr>
              <a:t>тромбоэкстракции</a:t>
            </a:r>
            <a:r>
              <a:rPr lang="ru-RU" sz="1600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6795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15212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+mn-lt"/>
              </a:rPr>
              <a:t>Структура доклада</a:t>
            </a:r>
            <a:endParaRPr lang="ru-RU" sz="2400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320480"/>
          </a:xfrm>
        </p:spPr>
        <p:txBody>
          <a:bodyPr/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1.Индикаторы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оценки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качества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внедрения интегрированной модели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оказания медицинской  помощи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2.Анализ заболеваемости смертности 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3.Укрепление материально-технической базы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4.Развитие кадровых ресурсов </a:t>
            </a:r>
          </a:p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5. Проблемные вопросы и пути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их решения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 marL="109728" indent="0" algn="just">
              <a:buNone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25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5065759"/>
              </p:ext>
            </p:extLst>
          </p:nvPr>
        </p:nvGraphicFramePr>
        <p:xfrm>
          <a:off x="22783" y="548680"/>
          <a:ext cx="8929718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297657424"/>
              </p:ext>
            </p:extLst>
          </p:nvPr>
        </p:nvGraphicFramePr>
        <p:xfrm>
          <a:off x="357158" y="3212976"/>
          <a:ext cx="8429684" cy="3216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6271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707968"/>
            <a:ext cx="7772400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Дооснащение </a:t>
            </a:r>
            <a:r>
              <a:rPr lang="ru-RU" sz="200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медицинским </a:t>
            </a:r>
            <a:r>
              <a:rPr lang="ru-RU" sz="200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оборудованием ОНМК</a:t>
            </a:r>
            <a:r>
              <a:rPr lang="ru-RU" sz="200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на </a:t>
            </a:r>
            <a:r>
              <a:rPr lang="ru-RU" sz="200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сумму </a:t>
            </a:r>
            <a:r>
              <a:rPr lang="ru-RU" sz="200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35 106,0 </a:t>
            </a:r>
            <a:r>
              <a:rPr lang="ru-RU" sz="200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тыс. </a:t>
            </a:r>
            <a:r>
              <a:rPr lang="ru-RU" sz="200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тенге</a:t>
            </a:r>
            <a:endParaRPr lang="ru-RU" sz="240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28820028"/>
              </p:ext>
            </p:extLst>
          </p:nvPr>
        </p:nvGraphicFramePr>
        <p:xfrm>
          <a:off x="899592" y="1340767"/>
          <a:ext cx="7416825" cy="4104458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4833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833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8336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8336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8336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902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Организация</a:t>
                      </a: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Оборудование</a:t>
                      </a: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Поставлено</a:t>
                      </a: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На этапе поставки</a:t>
                      </a: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Сумма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Тыс. </a:t>
                      </a:r>
                      <a:r>
                        <a:rPr lang="ru-RU" sz="1400" dirty="0" err="1" smtClean="0"/>
                        <a:t>тг</a:t>
                      </a:r>
                      <a:endParaRPr lang="ru-RU" sz="1400" b="1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581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/>
                        <a:t>Бейнеуская</a:t>
                      </a:r>
                      <a:endParaRPr lang="ru-RU" sz="1400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ЦРБ</a:t>
                      </a: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Оборудование для </a:t>
                      </a:r>
                      <a:r>
                        <a:rPr lang="ru-RU" sz="1400" dirty="0" smtClean="0"/>
                        <a:t>ОРИТ </a:t>
                      </a: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22 ЕД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23</a:t>
                      </a:r>
                      <a:r>
                        <a:rPr lang="ru-RU" sz="1400" baseline="0" dirty="0"/>
                        <a:t> </a:t>
                      </a:r>
                      <a:r>
                        <a:rPr lang="ru-RU" sz="1400" dirty="0" smtClean="0"/>
                        <a:t>106,0</a:t>
                      </a: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853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/>
                        <a:t>Жетибайская</a:t>
                      </a:r>
                      <a:r>
                        <a:rPr lang="ru-RU" sz="1400" dirty="0"/>
                        <a:t> сельская больница </a:t>
                      </a:r>
                      <a:endParaRPr lang="ru-RU" sz="1400" b="1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Санитарный автомобиль</a:t>
                      </a: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1</a:t>
                      </a:r>
                      <a:r>
                        <a:rPr lang="ru-RU" sz="1400" baseline="0" dirty="0"/>
                        <a:t> </a:t>
                      </a:r>
                      <a:r>
                        <a:rPr lang="ru-RU" sz="1400" dirty="0"/>
                        <a:t>ЕД</a:t>
                      </a: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4000,0</a:t>
                      </a: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902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/>
                        <a:t>Мунайлинская</a:t>
                      </a:r>
                      <a:r>
                        <a:rPr lang="ru-RU" sz="1400" dirty="0"/>
                        <a:t> ЦРБ</a:t>
                      </a: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Санитарный автомобиль</a:t>
                      </a: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1 ЕД</a:t>
                      </a: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4000,0</a:t>
                      </a: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853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/>
                        <a:t>Бейнеуская</a:t>
                      </a:r>
                      <a:endParaRPr lang="ru-RU" sz="1400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ЦРБ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Санитарный автомобиль</a:t>
                      </a: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1</a:t>
                      </a:r>
                      <a:r>
                        <a:rPr lang="ru-RU" sz="1400" baseline="0" dirty="0"/>
                        <a:t> </a:t>
                      </a:r>
                      <a:r>
                        <a:rPr lang="ru-RU" sz="1400" dirty="0"/>
                        <a:t>ЕД</a:t>
                      </a: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4000,0</a:t>
                      </a: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51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Итого </a:t>
                      </a:r>
                      <a:endParaRPr lang="ru-RU" sz="1400" b="1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25 </a:t>
                      </a:r>
                      <a:r>
                        <a:rPr lang="ru-RU" sz="1400" dirty="0"/>
                        <a:t>ЕД</a:t>
                      </a: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</a:rPr>
                        <a:t>35 106,0 </a:t>
                      </a:r>
                      <a:r>
                        <a:rPr lang="ru-RU" sz="1400" u="none" strike="noStrike" dirty="0" err="1" smtClean="0">
                          <a:effectLst/>
                        </a:rPr>
                        <a:t>тг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5" name="Текст 4"/>
          <p:cNvSpPr txBox="1">
            <a:spLocks/>
          </p:cNvSpPr>
          <p:nvPr/>
        </p:nvSpPr>
        <p:spPr>
          <a:xfrm>
            <a:off x="359532" y="5589240"/>
            <a:ext cx="8496944" cy="10801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anchor="t">
            <a:normAutofit fontScale="77500" lnSpcReduction="20000"/>
          </a:bodyPr>
          <a:lstStyle>
            <a:lvl1pPr marL="45720" indent="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21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7350" indent="-342900" algn="just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ru-RU" sz="1900" dirty="0" smtClean="0">
                <a:solidFill>
                  <a:srgbClr val="FF0000"/>
                </a:solidFill>
              </a:rPr>
              <a:t>Оснащение медицинской техникой стоимостью от 5 млн т. до 100 млн т. для закупа через ТОО «КАЗМЕДТЕХ» на условиях лизинга на 2017 </a:t>
            </a:r>
            <a:r>
              <a:rPr lang="ru-RU" sz="1900" dirty="0">
                <a:solidFill>
                  <a:srgbClr val="FF0000"/>
                </a:solidFill>
              </a:rPr>
              <a:t>год по инсульту на 2 единиц медицинской техники на общую сумму 23 875 </a:t>
            </a:r>
            <a:r>
              <a:rPr lang="ru-RU" sz="1900" dirty="0" smtClean="0">
                <a:solidFill>
                  <a:srgbClr val="FF0000"/>
                </a:solidFill>
              </a:rPr>
              <a:t>354</a:t>
            </a:r>
            <a:r>
              <a:rPr lang="ru-RU" sz="1900" dirty="0">
                <a:solidFill>
                  <a:srgbClr val="FF0000"/>
                </a:solidFill>
              </a:rPr>
              <a:t> </a:t>
            </a:r>
            <a:r>
              <a:rPr lang="ru-RU" sz="1900" dirty="0" smtClean="0">
                <a:solidFill>
                  <a:srgbClr val="FF0000"/>
                </a:solidFill>
              </a:rPr>
              <a:t>согласован с ТОО «КАЗМЕДТЕХ</a:t>
            </a:r>
            <a:r>
              <a:rPr lang="ru-RU" sz="1900" dirty="0">
                <a:solidFill>
                  <a:srgbClr val="FF0000"/>
                </a:solidFill>
              </a:rPr>
              <a:t>» </a:t>
            </a:r>
            <a:endParaRPr lang="ru-RU" sz="1900" dirty="0" smtClean="0">
              <a:solidFill>
                <a:srgbClr val="FF0000"/>
              </a:solidFill>
            </a:endParaRPr>
          </a:p>
          <a:p>
            <a:pPr marL="387350" lvl="1" indent="-342900" algn="just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ru-RU" sz="1900" dirty="0" smtClean="0">
                <a:solidFill>
                  <a:srgbClr val="FF0000"/>
                </a:solidFill>
              </a:rPr>
              <a:t>Заявка на закуп </a:t>
            </a:r>
            <a:r>
              <a:rPr lang="ru-RU" sz="1900" dirty="0">
                <a:solidFill>
                  <a:srgbClr val="FF0000"/>
                </a:solidFill>
              </a:rPr>
              <a:t>компьютерного томографа для </a:t>
            </a:r>
            <a:r>
              <a:rPr lang="ru-RU" sz="1900" dirty="0" err="1">
                <a:solidFill>
                  <a:srgbClr val="FF0000"/>
                </a:solidFill>
              </a:rPr>
              <a:t>Бейнеуской</a:t>
            </a:r>
            <a:r>
              <a:rPr lang="ru-RU" sz="1900" dirty="0">
                <a:solidFill>
                  <a:srgbClr val="FF0000"/>
                </a:solidFill>
              </a:rPr>
              <a:t> ЦРБ за счет средств из республиканского бюджета в </a:t>
            </a:r>
            <a:r>
              <a:rPr lang="ru-RU" sz="1900" dirty="0" smtClean="0">
                <a:solidFill>
                  <a:srgbClr val="FF0000"/>
                </a:solidFill>
              </a:rPr>
              <a:t>2017г</a:t>
            </a:r>
            <a:r>
              <a:rPr lang="ru-RU" sz="1900" dirty="0">
                <a:solidFill>
                  <a:srgbClr val="FF0000"/>
                </a:solidFill>
              </a:rPr>
              <a:t> </a:t>
            </a:r>
            <a:r>
              <a:rPr lang="ru-RU" sz="1900" dirty="0" smtClean="0">
                <a:solidFill>
                  <a:srgbClr val="FF0000"/>
                </a:solidFill>
              </a:rPr>
              <a:t>согласована с МЗ СР РК</a:t>
            </a:r>
          </a:p>
          <a:p>
            <a:pPr marL="388620" indent="-342900" algn="just">
              <a:buClr>
                <a:srgbClr val="FF0000"/>
              </a:buClr>
              <a:buFont typeface="Wingdings" panose="05000000000000000000" pitchFamily="2" charset="2"/>
              <a:buChar char="v"/>
            </a:pP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86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4824536" cy="360040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latin typeface="+mn-lt"/>
                <a:cs typeface="Arial" panose="020B0604020202020204" pitchFamily="34" charset="0"/>
              </a:rPr>
              <a:t/>
            </a:r>
            <a:br>
              <a:rPr lang="en-US" sz="2400" b="1" dirty="0">
                <a:latin typeface="+mn-lt"/>
                <a:cs typeface="Arial" panose="020B0604020202020204" pitchFamily="34" charset="0"/>
              </a:rPr>
            </a:br>
            <a:r>
              <a:rPr lang="ru-RU" sz="2400" b="1" dirty="0">
                <a:latin typeface="+mn-lt"/>
                <a:cs typeface="Arial" panose="020B0604020202020204" pitchFamily="34" charset="0"/>
              </a:rPr>
              <a:t/>
            </a:r>
            <a:br>
              <a:rPr lang="ru-RU" sz="2400" b="1" dirty="0">
                <a:latin typeface="+mn-lt"/>
                <a:cs typeface="Arial" panose="020B0604020202020204" pitchFamily="34" charset="0"/>
              </a:rPr>
            </a:br>
            <a:endParaRPr lang="ru-RU" sz="2400" b="1" dirty="0">
              <a:latin typeface="+mn-lt"/>
              <a:cs typeface="Arial" panose="020B0604020202020204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5316270"/>
              </p:ext>
            </p:extLst>
          </p:nvPr>
        </p:nvGraphicFramePr>
        <p:xfrm>
          <a:off x="106302" y="790931"/>
          <a:ext cx="9003402" cy="6128667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0186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7486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2128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4807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89648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34488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648073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452833">
                <a:tc rowSpan="2"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050" dirty="0"/>
                        <a:t>Уровень </a:t>
                      </a:r>
                      <a:endParaRPr lang="ru-RU" sz="105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Неврологи</a:t>
                      </a:r>
                      <a:endParaRPr lang="ru-RU" sz="105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Реаниматологи</a:t>
                      </a:r>
                      <a:endParaRPr lang="ru-RU" sz="105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Анестезиолог-реаниматологи</a:t>
                      </a:r>
                      <a:endParaRPr lang="ru-RU" sz="105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психиатры</a:t>
                      </a:r>
                      <a:endParaRPr lang="ru-RU" sz="105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врачи функциональной диагностики</a:t>
                      </a:r>
                      <a:endParaRPr lang="ru-RU" sz="105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42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Потреб.</a:t>
                      </a:r>
                      <a:endParaRPr lang="ru-RU" sz="105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err="1" smtClean="0">
                          <a:effectLst/>
                        </a:rPr>
                        <a:t>Укомпл</a:t>
                      </a:r>
                      <a:r>
                        <a:rPr lang="ru-RU" sz="1050" u="none" strike="noStrike" dirty="0" smtClean="0">
                          <a:effectLst/>
                        </a:rPr>
                        <a:t>.</a:t>
                      </a:r>
                      <a:endParaRPr lang="ru-RU" sz="105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П</a:t>
                      </a:r>
                      <a:endParaRPr lang="ru-RU" sz="105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У</a:t>
                      </a:r>
                      <a:endParaRPr lang="ru-RU" sz="105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П</a:t>
                      </a:r>
                      <a:endParaRPr lang="ru-RU" sz="105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У</a:t>
                      </a:r>
                      <a:endParaRPr lang="ru-RU" sz="105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П</a:t>
                      </a:r>
                      <a:endParaRPr lang="ru-RU" sz="105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У</a:t>
                      </a:r>
                      <a:endParaRPr lang="ru-RU" sz="105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П</a:t>
                      </a:r>
                      <a:endParaRPr lang="ru-RU" sz="105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У</a:t>
                      </a:r>
                      <a:endParaRPr lang="ru-RU" sz="105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86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"</a:t>
                      </a:r>
                      <a:r>
                        <a:rPr lang="ru-RU" sz="1100" u="none" strike="noStrike" dirty="0" err="1">
                          <a:effectLst/>
                        </a:rPr>
                        <a:t>Мангистауская</a:t>
                      </a:r>
                      <a:r>
                        <a:rPr lang="ru-RU" sz="1100" u="none" strike="noStrike" dirty="0">
                          <a:effectLst/>
                        </a:rPr>
                        <a:t> областная больница"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III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0</a:t>
                      </a:r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86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"</a:t>
                      </a:r>
                      <a:r>
                        <a:rPr lang="ru-RU" sz="1100" u="none" strike="noStrike" dirty="0" err="1">
                          <a:effectLst/>
                        </a:rPr>
                        <a:t>Актауская</a:t>
                      </a:r>
                      <a:r>
                        <a:rPr lang="ru-RU" sz="1100" u="none" strike="noStrike" dirty="0">
                          <a:effectLst/>
                        </a:rPr>
                        <a:t> городская поликлиника 1"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I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86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"</a:t>
                      </a:r>
                      <a:r>
                        <a:rPr lang="ru-RU" sz="1100" u="none" strike="noStrike" dirty="0" err="1">
                          <a:effectLst/>
                        </a:rPr>
                        <a:t>Актауская</a:t>
                      </a:r>
                      <a:r>
                        <a:rPr lang="ru-RU" sz="1100" u="none" strike="noStrike" dirty="0">
                          <a:effectLst/>
                        </a:rPr>
                        <a:t> городская поликлиника 2"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I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86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"</a:t>
                      </a:r>
                      <a:r>
                        <a:rPr lang="ru-RU" sz="1100" u="none" strike="noStrike" dirty="0" err="1">
                          <a:effectLst/>
                        </a:rPr>
                        <a:t>Каракиянская</a:t>
                      </a:r>
                      <a:r>
                        <a:rPr lang="ru-RU" sz="1100" u="none" strike="noStrike" dirty="0">
                          <a:effectLst/>
                        </a:rPr>
                        <a:t> центральная районная больница"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I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86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"</a:t>
                      </a:r>
                      <a:r>
                        <a:rPr lang="ru-RU" sz="1100" u="none" strike="noStrike" dirty="0" err="1">
                          <a:effectLst/>
                        </a:rPr>
                        <a:t>Жетыбайская</a:t>
                      </a:r>
                      <a:r>
                        <a:rPr lang="ru-RU" sz="1100" u="none" strike="noStrike" dirty="0">
                          <a:effectLst/>
                        </a:rPr>
                        <a:t> сельская больница"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I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098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"</a:t>
                      </a:r>
                      <a:r>
                        <a:rPr lang="ru-RU" sz="1100" u="none" strike="noStrike" dirty="0" err="1">
                          <a:effectLst/>
                        </a:rPr>
                        <a:t>Жанаозенская</a:t>
                      </a:r>
                      <a:r>
                        <a:rPr lang="ru-RU" sz="1100" u="none" strike="noStrike" dirty="0">
                          <a:effectLst/>
                        </a:rPr>
                        <a:t> центральная городская больница"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II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2</a:t>
                      </a:r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654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"</a:t>
                      </a:r>
                      <a:r>
                        <a:rPr lang="ru-RU" sz="1100" u="none" strike="noStrike" dirty="0" err="1">
                          <a:effectLst/>
                        </a:rPr>
                        <a:t>Жанаозенская</a:t>
                      </a:r>
                      <a:r>
                        <a:rPr lang="ru-RU" sz="1100" u="none" strike="noStrike" dirty="0">
                          <a:effectLst/>
                        </a:rPr>
                        <a:t> городская поликлиника 1"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I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408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"</a:t>
                      </a:r>
                      <a:r>
                        <a:rPr lang="ru-RU" sz="1100" u="none" strike="noStrike" dirty="0" err="1">
                          <a:effectLst/>
                        </a:rPr>
                        <a:t>Жанаозенская</a:t>
                      </a:r>
                      <a:r>
                        <a:rPr lang="ru-RU" sz="1100" u="none" strike="noStrike" dirty="0">
                          <a:effectLst/>
                        </a:rPr>
                        <a:t> городская поликлиника 2"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I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2</a:t>
                      </a:r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</a:t>
                      </a:r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408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"</a:t>
                      </a:r>
                      <a:r>
                        <a:rPr lang="ru-RU" sz="1100" u="none" strike="noStrike" dirty="0" err="1">
                          <a:effectLst/>
                        </a:rPr>
                        <a:t>Бейнеуская</a:t>
                      </a:r>
                      <a:r>
                        <a:rPr lang="ru-RU" sz="1100" u="none" strike="noStrike" dirty="0">
                          <a:effectLst/>
                        </a:rPr>
                        <a:t> центральная районная больница"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I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408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"</a:t>
                      </a:r>
                      <a:r>
                        <a:rPr lang="ru-RU" sz="1100" u="none" strike="noStrike" dirty="0" err="1">
                          <a:effectLst/>
                        </a:rPr>
                        <a:t>Бейнуская</a:t>
                      </a:r>
                      <a:r>
                        <a:rPr lang="ru-RU" sz="1100" u="none" strike="noStrike" dirty="0">
                          <a:effectLst/>
                        </a:rPr>
                        <a:t> районная поликлиника"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I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386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err="1">
                          <a:effectLst/>
                        </a:rPr>
                        <a:t>Мунайлинская</a:t>
                      </a:r>
                      <a:r>
                        <a:rPr lang="ru-RU" sz="1100" u="none" strike="noStrike" dirty="0">
                          <a:effectLst/>
                        </a:rPr>
                        <a:t> центральная районная больница"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I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4</a:t>
                      </a:r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</a:t>
                      </a:r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</a:t>
                      </a:r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386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err="1">
                          <a:effectLst/>
                        </a:rPr>
                        <a:t>Мангистауская</a:t>
                      </a:r>
                      <a:r>
                        <a:rPr lang="ru-RU" sz="1100" u="none" strike="noStrike" dirty="0">
                          <a:effectLst/>
                        </a:rPr>
                        <a:t> центральная районная больница"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I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</a:t>
                      </a:r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</a:t>
                      </a:r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734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17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9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3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 rot="10800000" flipV="1">
            <a:off x="179512" y="6525342"/>
            <a:ext cx="8856984" cy="288033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400" b="1" dirty="0">
                <a:latin typeface="+mn-lt"/>
              </a:rPr>
              <a:t/>
            </a:r>
            <a:br>
              <a:rPr lang="ru-RU" sz="1400" b="1" dirty="0">
                <a:latin typeface="+mn-lt"/>
              </a:rPr>
            </a:br>
            <a:endParaRPr lang="ru-RU" sz="1400" b="1" dirty="0">
              <a:latin typeface="+mn-lt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0" y="404664"/>
            <a:ext cx="5436096" cy="360040"/>
          </a:xfrm>
          <a:prstGeom prst="rect">
            <a:avLst/>
          </a:prstGeom>
        </p:spPr>
        <p:txBody>
          <a:bodyPr vert="horz" anchor="ctr">
            <a:normAutofit fontScale="2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dirty="0">
                <a:latin typeface="+mn-lt"/>
                <a:cs typeface="Arial" panose="020B0604020202020204" pitchFamily="34" charset="0"/>
              </a:rPr>
              <a:t/>
            </a:r>
            <a:br>
              <a:rPr lang="en-US" sz="2400" b="1" dirty="0">
                <a:latin typeface="+mn-lt"/>
                <a:cs typeface="Arial" panose="020B0604020202020204" pitchFamily="34" charset="0"/>
              </a:rPr>
            </a:br>
            <a:r>
              <a:rPr lang="ru-RU" sz="5500" b="1" dirty="0">
                <a:latin typeface="+mn-lt"/>
                <a:cs typeface="Arial" panose="020B0604020202020204" pitchFamily="34" charset="0"/>
              </a:rPr>
              <a:t>Укомплектованность  кадрами </a:t>
            </a:r>
          </a:p>
        </p:txBody>
      </p:sp>
    </p:spTree>
    <p:extLst>
      <p:ext uri="{BB962C8B-B14F-4D97-AF65-F5344CB8AC3E}">
        <p14:creationId xmlns:p14="http://schemas.microsoft.com/office/powerpoint/2010/main" val="26161934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4824536" cy="360040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073573"/>
              </p:ext>
            </p:extLst>
          </p:nvPr>
        </p:nvGraphicFramePr>
        <p:xfrm>
          <a:off x="33095" y="764700"/>
          <a:ext cx="9003401" cy="5875368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45067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6306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2844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7131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7131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1418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14182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428986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428986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448254">
                <a:tc rowSpan="2">
                  <a:txBody>
                    <a:bodyPr/>
                    <a:lstStyle/>
                    <a:p>
                      <a:pPr algn="ctr"/>
                      <a:endParaRPr lang="ru-RU" sz="16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000" dirty="0"/>
                        <a:t>Уровень </a:t>
                      </a:r>
                      <a:endParaRPr lang="ru-RU" sz="10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врачи ультразвуковой диагностики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 врачи физиотерапевты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врачи по лечебной физкультуре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врачи </a:t>
                      </a:r>
                      <a:r>
                        <a:rPr lang="ru-RU" sz="1000" u="none" strike="noStrike" dirty="0" err="1">
                          <a:effectLst/>
                        </a:rPr>
                        <a:t>рефлексотерапевты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врачи логопеды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23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П</a:t>
                      </a:r>
                      <a:endParaRPr lang="ru-RU" sz="105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У</a:t>
                      </a:r>
                      <a:endParaRPr lang="ru-RU" sz="105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П</a:t>
                      </a:r>
                      <a:endParaRPr lang="ru-RU" sz="105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У</a:t>
                      </a:r>
                      <a:endParaRPr lang="ru-RU" sz="105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П</a:t>
                      </a:r>
                      <a:endParaRPr lang="ru-RU" sz="105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У</a:t>
                      </a:r>
                      <a:endParaRPr lang="ru-RU" sz="105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П</a:t>
                      </a:r>
                      <a:endParaRPr lang="ru-RU" sz="105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У</a:t>
                      </a:r>
                      <a:endParaRPr lang="ru-RU" sz="105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П</a:t>
                      </a:r>
                      <a:endParaRPr lang="ru-RU" sz="105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У</a:t>
                      </a:r>
                      <a:endParaRPr lang="ru-RU" sz="105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2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"</a:t>
                      </a:r>
                      <a:r>
                        <a:rPr lang="ru-RU" sz="1050" u="none" strike="noStrike" dirty="0" err="1">
                          <a:effectLst/>
                        </a:rPr>
                        <a:t>Мангистауская</a:t>
                      </a:r>
                      <a:r>
                        <a:rPr lang="ru-RU" sz="1050" u="none" strike="noStrike" dirty="0">
                          <a:effectLst/>
                        </a:rPr>
                        <a:t> областная больница"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III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1</a:t>
                      </a:r>
                      <a:endParaRPr lang="ru-RU" sz="18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1</a:t>
                      </a:r>
                      <a:endParaRPr lang="ru-RU" sz="18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1</a:t>
                      </a:r>
                      <a:endParaRPr lang="ru-RU" sz="18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1</a:t>
                      </a:r>
                      <a:endParaRPr lang="ru-RU" sz="18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2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"</a:t>
                      </a:r>
                      <a:r>
                        <a:rPr lang="ru-RU" sz="1050" u="none" strike="noStrike" dirty="0" err="1">
                          <a:effectLst/>
                        </a:rPr>
                        <a:t>Актауская</a:t>
                      </a:r>
                      <a:r>
                        <a:rPr lang="ru-RU" sz="1050" u="none" strike="noStrike" dirty="0">
                          <a:effectLst/>
                        </a:rPr>
                        <a:t> городская поликлиника 1"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I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4</a:t>
                      </a:r>
                      <a:endParaRPr lang="ru-RU" sz="18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1</a:t>
                      </a:r>
                      <a:endParaRPr lang="ru-RU" sz="18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 </a:t>
                      </a:r>
                      <a:endParaRPr lang="ru-RU" sz="18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 </a:t>
                      </a:r>
                      <a:endParaRPr lang="ru-RU" sz="18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2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"</a:t>
                      </a:r>
                      <a:r>
                        <a:rPr lang="ru-RU" sz="1050" u="none" strike="noStrike" dirty="0" err="1">
                          <a:effectLst/>
                        </a:rPr>
                        <a:t>Актауская</a:t>
                      </a:r>
                      <a:r>
                        <a:rPr lang="ru-RU" sz="1050" u="none" strike="noStrike" dirty="0">
                          <a:effectLst/>
                        </a:rPr>
                        <a:t> городская поликлиника 2"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I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 </a:t>
                      </a:r>
                      <a:endParaRPr lang="ru-RU" sz="18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 </a:t>
                      </a:r>
                      <a:endParaRPr lang="ru-RU" sz="18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2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"</a:t>
                      </a:r>
                      <a:r>
                        <a:rPr lang="ru-RU" sz="1050" u="none" strike="noStrike" dirty="0" err="1">
                          <a:effectLst/>
                        </a:rPr>
                        <a:t>Каракиянская</a:t>
                      </a:r>
                      <a:r>
                        <a:rPr lang="ru-RU" sz="1050" u="none" strike="noStrike" dirty="0">
                          <a:effectLst/>
                        </a:rPr>
                        <a:t> центральная районная больница"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I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 </a:t>
                      </a:r>
                      <a:endParaRPr lang="ru-RU" sz="18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 </a:t>
                      </a:r>
                      <a:endParaRPr lang="ru-RU" sz="18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2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"</a:t>
                      </a:r>
                      <a:r>
                        <a:rPr lang="ru-RU" sz="1050" u="none" strike="noStrike" dirty="0" err="1">
                          <a:effectLst/>
                        </a:rPr>
                        <a:t>Жетыбайская</a:t>
                      </a:r>
                      <a:r>
                        <a:rPr lang="ru-RU" sz="1050" u="none" strike="noStrike" dirty="0">
                          <a:effectLst/>
                        </a:rPr>
                        <a:t> сельская больница"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I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 </a:t>
                      </a:r>
                      <a:endParaRPr lang="ru-RU" sz="18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 </a:t>
                      </a:r>
                      <a:endParaRPr lang="ru-RU" sz="18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857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"</a:t>
                      </a:r>
                      <a:r>
                        <a:rPr lang="ru-RU" sz="1050" u="none" strike="noStrike" dirty="0" err="1">
                          <a:effectLst/>
                        </a:rPr>
                        <a:t>Жанаозенская</a:t>
                      </a:r>
                      <a:r>
                        <a:rPr lang="ru-RU" sz="1050" u="none" strike="noStrike" dirty="0">
                          <a:effectLst/>
                        </a:rPr>
                        <a:t> центральная городская больница"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II</a:t>
                      </a:r>
                      <a:endParaRPr lang="en-US" sz="18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470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"</a:t>
                      </a:r>
                      <a:r>
                        <a:rPr lang="ru-RU" sz="1050" u="none" strike="noStrike" dirty="0" err="1">
                          <a:effectLst/>
                        </a:rPr>
                        <a:t>Жанаозенская</a:t>
                      </a:r>
                      <a:r>
                        <a:rPr lang="ru-RU" sz="1050" u="none" strike="noStrike" dirty="0">
                          <a:effectLst/>
                        </a:rPr>
                        <a:t> городская поликлиника 1"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I</a:t>
                      </a:r>
                      <a:endParaRPr lang="en-US" sz="18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3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 </a:t>
                      </a:r>
                      <a:endParaRPr lang="ru-RU" sz="18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233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"</a:t>
                      </a:r>
                      <a:r>
                        <a:rPr lang="ru-RU" sz="1050" u="none" strike="noStrike" dirty="0" err="1">
                          <a:effectLst/>
                        </a:rPr>
                        <a:t>Жанаозенская</a:t>
                      </a:r>
                      <a:r>
                        <a:rPr lang="ru-RU" sz="1050" u="none" strike="noStrike" dirty="0">
                          <a:effectLst/>
                        </a:rPr>
                        <a:t> городская поликлиника 2"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I</a:t>
                      </a:r>
                      <a:endParaRPr lang="en-US" sz="18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1</a:t>
                      </a:r>
                      <a:endParaRPr lang="ru-RU" sz="18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 </a:t>
                      </a:r>
                      <a:endParaRPr lang="ru-RU" sz="18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233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"</a:t>
                      </a:r>
                      <a:r>
                        <a:rPr lang="ru-RU" sz="1050" u="none" strike="noStrike" dirty="0" err="1">
                          <a:effectLst/>
                        </a:rPr>
                        <a:t>Бейнеуская</a:t>
                      </a:r>
                      <a:r>
                        <a:rPr lang="ru-RU" sz="1050" u="none" strike="noStrike" dirty="0">
                          <a:effectLst/>
                        </a:rPr>
                        <a:t> центральная районная больница"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I</a:t>
                      </a:r>
                      <a:endParaRPr lang="en-US" sz="18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1</a:t>
                      </a:r>
                      <a:endParaRPr lang="ru-RU" sz="18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1</a:t>
                      </a:r>
                      <a:endParaRPr lang="ru-RU" sz="18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233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"</a:t>
                      </a:r>
                      <a:r>
                        <a:rPr lang="ru-RU" sz="1050" u="none" strike="noStrike" dirty="0" err="1">
                          <a:effectLst/>
                        </a:rPr>
                        <a:t>Бейнуская</a:t>
                      </a:r>
                      <a:r>
                        <a:rPr lang="ru-RU" sz="1050" u="none" strike="noStrike" dirty="0">
                          <a:effectLst/>
                        </a:rPr>
                        <a:t> районная поликлиника"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I</a:t>
                      </a:r>
                      <a:endParaRPr lang="en-US" sz="18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1</a:t>
                      </a:r>
                      <a:endParaRPr lang="ru-RU" sz="18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252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err="1">
                          <a:effectLst/>
                        </a:rPr>
                        <a:t>Мунайлинская</a:t>
                      </a:r>
                      <a:r>
                        <a:rPr lang="ru-RU" sz="1050" u="none" strike="noStrike" dirty="0">
                          <a:effectLst/>
                        </a:rPr>
                        <a:t> центральная районная больница"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I</a:t>
                      </a:r>
                      <a:endParaRPr lang="en-US" sz="18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5</a:t>
                      </a:r>
                      <a:endParaRPr lang="ru-RU" sz="18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1</a:t>
                      </a:r>
                      <a:endParaRPr lang="ru-RU" sz="18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 </a:t>
                      </a:r>
                      <a:endParaRPr lang="ru-RU" sz="18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252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err="1">
                          <a:effectLst/>
                        </a:rPr>
                        <a:t>Мангистауская</a:t>
                      </a:r>
                      <a:r>
                        <a:rPr lang="ru-RU" sz="1050" u="none" strike="noStrike" dirty="0">
                          <a:effectLst/>
                        </a:rPr>
                        <a:t> центральная районная больница"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I</a:t>
                      </a:r>
                      <a:endParaRPr lang="en-US" sz="18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1</a:t>
                      </a:r>
                      <a:endParaRPr lang="ru-RU" sz="18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1</a:t>
                      </a:r>
                      <a:endParaRPr lang="ru-RU" sz="18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 </a:t>
                      </a:r>
                      <a:endParaRPr lang="ru-RU" sz="18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726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</a:rPr>
                        <a:t>ВСЕГО</a:t>
                      </a:r>
                      <a:endParaRPr lang="ru-RU" sz="105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 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17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1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13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0</a:t>
                      </a:r>
                      <a:endParaRPr lang="ru-RU" sz="18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5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0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1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0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2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0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 rot="10800000" flipV="1">
            <a:off x="179512" y="6525342"/>
            <a:ext cx="8856984" cy="288033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400" b="1" dirty="0">
                <a:latin typeface="+mn-lt"/>
              </a:rPr>
              <a:t/>
            </a:r>
            <a:br>
              <a:rPr lang="ru-RU" sz="1400" b="1" dirty="0">
                <a:latin typeface="+mn-lt"/>
              </a:rPr>
            </a:br>
            <a:endParaRPr lang="ru-RU" sz="1400" b="1" dirty="0">
              <a:latin typeface="+mn-lt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0" y="404664"/>
            <a:ext cx="5436096" cy="360040"/>
          </a:xfrm>
          <a:prstGeom prst="rect">
            <a:avLst/>
          </a:prstGeom>
        </p:spPr>
        <p:txBody>
          <a:bodyPr vert="horz" anchor="ctr">
            <a:normAutofit fontScale="2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5500" b="1" dirty="0">
                <a:latin typeface="+mn-lt"/>
                <a:cs typeface="Arial" panose="020B0604020202020204" pitchFamily="34" charset="0"/>
              </a:rPr>
              <a:t>Укомплектованность  кадрами </a:t>
            </a:r>
          </a:p>
        </p:txBody>
      </p:sp>
    </p:spTree>
    <p:extLst>
      <p:ext uri="{BB962C8B-B14F-4D97-AF65-F5344CB8AC3E}">
        <p14:creationId xmlns:p14="http://schemas.microsoft.com/office/powerpoint/2010/main" val="157089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1" y="476672"/>
            <a:ext cx="7166031" cy="4092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latin typeface="+mn-lt"/>
              </a:rPr>
              <a:t>Повышение квалификации специалистов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6495193"/>
              </p:ext>
            </p:extLst>
          </p:nvPr>
        </p:nvGraphicFramePr>
        <p:xfrm>
          <a:off x="1" y="980729"/>
          <a:ext cx="9036496" cy="4968551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3694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302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2869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1738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5444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6750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6750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30122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77200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Наименование учебы</a:t>
                      </a:r>
                      <a:endParaRPr lang="ru-RU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Место обучения</a:t>
                      </a:r>
                      <a:endParaRPr lang="ru-RU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АГП1</a:t>
                      </a:r>
                      <a:endParaRPr lang="ru-RU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ЖЦГБ</a:t>
                      </a:r>
                      <a:endParaRPr lang="ru-RU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БЦРП</a:t>
                      </a:r>
                      <a:endParaRPr lang="ru-RU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ТЦРБ</a:t>
                      </a:r>
                      <a:endParaRPr lang="ru-RU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МОБ</a:t>
                      </a:r>
                      <a:endParaRPr lang="ru-RU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СС</a:t>
                      </a:r>
                      <a:r>
                        <a:rPr lang="ru-RU" sz="1400" baseline="0" dirty="0"/>
                        <a:t> </a:t>
                      </a:r>
                      <a:r>
                        <a:rPr lang="ru-RU" sz="1400" dirty="0"/>
                        <a:t>и НП по области</a:t>
                      </a:r>
                      <a:endParaRPr lang="ru-RU" sz="14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5778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«Актуальные вопросы в неврологии»</a:t>
                      </a:r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БСМП при ЗКГМУ</a:t>
                      </a:r>
                      <a:r>
                        <a:rPr lang="ru-RU" sz="1600" baseline="0" dirty="0"/>
                        <a:t> им. </a:t>
                      </a:r>
                      <a:r>
                        <a:rPr lang="ru-RU" sz="1600" baseline="0" dirty="0" err="1"/>
                        <a:t>Оспанова</a:t>
                      </a:r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1 спец</a:t>
                      </a:r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3 спец</a:t>
                      </a:r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151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/>
                        <a:t>«Неотложная состояния в неврологии» </a:t>
                      </a:r>
                      <a:r>
                        <a:rPr lang="ru-RU" sz="1600" baseline="0" dirty="0"/>
                        <a:t> и </a:t>
                      </a:r>
                      <a:r>
                        <a:rPr lang="ru-RU" sz="1600" baseline="0" dirty="0" err="1"/>
                        <a:t>реабилиталогия</a:t>
                      </a:r>
                      <a:r>
                        <a:rPr lang="ru-RU" sz="1600" baseline="0" dirty="0"/>
                        <a:t> </a:t>
                      </a:r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/>
                        <a:t>БСМП при ЗКГМУ</a:t>
                      </a:r>
                      <a:r>
                        <a:rPr lang="ru-RU" sz="1600" baseline="0" dirty="0"/>
                        <a:t> им. </a:t>
                      </a:r>
                      <a:r>
                        <a:rPr lang="ru-RU" sz="1600" baseline="0" dirty="0" err="1"/>
                        <a:t>Оспанова</a:t>
                      </a:r>
                      <a:endParaRPr lang="ru-RU" sz="160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2 спец</a:t>
                      </a:r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5 спец</a:t>
                      </a:r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4 спец</a:t>
                      </a:r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2979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/>
                        <a:t>Тренинговое</a:t>
                      </a:r>
                      <a:r>
                        <a:rPr lang="ru-RU" sz="1600" dirty="0"/>
                        <a:t> обучение с выездом алгоритм ведения  неотложных состояний</a:t>
                      </a:r>
                      <a:r>
                        <a:rPr lang="ru-RU" sz="1600" baseline="0" dirty="0"/>
                        <a:t> при </a:t>
                      </a:r>
                      <a:r>
                        <a:rPr lang="ru-RU" sz="1600" dirty="0"/>
                        <a:t>ОКС и ОНМК   </a:t>
                      </a:r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/>
                        <a:t>Мангистауская</a:t>
                      </a:r>
                      <a:r>
                        <a:rPr lang="ru-RU" sz="1600" baseline="0" dirty="0"/>
                        <a:t> область </a:t>
                      </a:r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186 в том числе</a:t>
                      </a:r>
                      <a:r>
                        <a:rPr lang="ru-RU" sz="1600" baseline="0" dirty="0"/>
                        <a:t> 3 </a:t>
                      </a:r>
                      <a:r>
                        <a:rPr lang="ru-RU" sz="1600" dirty="0"/>
                        <a:t>врача, 183  фельдшеров </a:t>
                      </a:r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</a:tr>
              <a:tr h="593835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Всего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</a:t>
                      </a:r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5</a:t>
                      </a:r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7</a:t>
                      </a:r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186</a:t>
                      </a:r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75176" y="6165304"/>
            <a:ext cx="9036496" cy="4641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anchor="ctr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 smtClean="0">
                <a:solidFill>
                  <a:srgbClr val="FF0000"/>
                </a:solidFill>
                <a:latin typeface="+mn-lt"/>
              </a:rPr>
              <a:t>211 медицинских работников прошли курсы повышения квалификации </a:t>
            </a:r>
            <a:endParaRPr lang="ru-RU" sz="20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3122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42888638"/>
              </p:ext>
            </p:extLst>
          </p:nvPr>
        </p:nvGraphicFramePr>
        <p:xfrm>
          <a:off x="251521" y="620688"/>
          <a:ext cx="4176463" cy="621599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176463"/>
              </a:tblGrid>
              <a:tr h="42479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Проблемные</a:t>
                      </a:r>
                      <a:r>
                        <a:rPr lang="ru-RU" sz="1800" baseline="0" dirty="0" smtClean="0"/>
                        <a:t> вопросы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727903">
                <a:tc>
                  <a:txBody>
                    <a:bodyPr/>
                    <a:lstStyle/>
                    <a:p>
                      <a:pPr algn="just">
                        <a:buFont typeface="Wingdings" panose="05000000000000000000" pitchFamily="2" charset="2"/>
                        <a:buChar char="Ø"/>
                      </a:pPr>
                      <a:endParaRPr lang="ru-RU" sz="2000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  <a:p>
                      <a:pPr algn="just">
                        <a:buFont typeface="Wingdings" panose="05000000000000000000" pitchFamily="2" charset="2"/>
                        <a:buChar char="Ø"/>
                      </a:pPr>
                      <a:r>
                        <a:rPr lang="ru-RU" sz="20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Не соответствие стандартам оснащения инсультных центров</a:t>
                      </a:r>
                    </a:p>
                    <a:p>
                      <a:pPr algn="just">
                        <a:buFont typeface="Wingdings" panose="05000000000000000000" pitchFamily="2" charset="2"/>
                        <a:buChar char="Ø"/>
                      </a:pPr>
                      <a:endParaRPr lang="ru-RU" sz="2000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  <a:p>
                      <a:pPr algn="just">
                        <a:buFont typeface="Wingdings" panose="05000000000000000000" pitchFamily="2" charset="2"/>
                        <a:buChar char="Ø"/>
                      </a:pPr>
                      <a:endParaRPr lang="ru-RU" sz="2000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  <a:p>
                      <a:pPr algn="just">
                        <a:buFont typeface="Wingdings" panose="05000000000000000000" pitchFamily="2" charset="2"/>
                        <a:buChar char="Ø"/>
                      </a:pPr>
                      <a:endParaRPr lang="ru-RU" sz="2000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  <a:p>
                      <a:pPr algn="just">
                        <a:buFont typeface="Wingdings" panose="05000000000000000000" pitchFamily="2" charset="2"/>
                        <a:buChar char="Ø"/>
                      </a:pPr>
                      <a:r>
                        <a:rPr lang="ru-RU" sz="20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Отсутствие компьютерной диагностики ОНМК в отдаленной от областного центра </a:t>
                      </a:r>
                      <a:r>
                        <a:rPr lang="ru-RU" sz="20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Бейнеуской</a:t>
                      </a:r>
                      <a:r>
                        <a:rPr lang="ru-RU" sz="20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 ЦРБ</a:t>
                      </a:r>
                    </a:p>
                    <a:p>
                      <a:pPr algn="just">
                        <a:buFont typeface="Wingdings" panose="05000000000000000000" pitchFamily="2" charset="2"/>
                        <a:buChar char="Ø"/>
                      </a:pPr>
                      <a:endParaRPr lang="ru-RU" sz="2000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  <a:p>
                      <a:pPr algn="just">
                        <a:buFont typeface="Wingdings" panose="05000000000000000000" pitchFamily="2" charset="2"/>
                        <a:buChar char="Ø"/>
                      </a:pPr>
                      <a:r>
                        <a:rPr lang="ru-RU" sz="20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 Достижение</a:t>
                      </a:r>
                      <a:r>
                        <a:rPr lang="ru-RU" sz="20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 индикаторов оценки качества при ОНМК</a:t>
                      </a:r>
                      <a:endParaRPr lang="ru-RU" sz="2000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  <a:p>
                      <a:pPr algn="just">
                        <a:buFont typeface="Wingdings" panose="05000000000000000000" pitchFamily="2" charset="2"/>
                        <a:buChar char="Ø"/>
                      </a:pPr>
                      <a:endParaRPr lang="ru-RU" sz="2000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  <a:p>
                      <a:pPr algn="just">
                        <a:buFont typeface="Wingdings" panose="05000000000000000000" pitchFamily="2" charset="2"/>
                        <a:buChar char="Ø"/>
                      </a:pPr>
                      <a:endParaRPr lang="ru-RU" sz="2000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  <a:p>
                      <a:pPr algn="just">
                        <a:buFont typeface="Wingdings" panose="05000000000000000000" pitchFamily="2" charset="2"/>
                        <a:buChar char="Ø"/>
                      </a:pPr>
                      <a:r>
                        <a:rPr lang="ru-RU" sz="20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Недостаточное</a:t>
                      </a:r>
                      <a:r>
                        <a:rPr lang="ru-RU" sz="20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развитие</a:t>
                      </a:r>
                      <a:r>
                        <a:rPr lang="ru-RU" sz="20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оказания ВСМП  при инсультах</a:t>
                      </a:r>
                    </a:p>
                    <a:p>
                      <a:pPr algn="just">
                        <a:buFont typeface="Wingdings" panose="05000000000000000000" pitchFamily="2" charset="2"/>
                        <a:buChar char="Ø"/>
                      </a:pPr>
                      <a:endParaRPr lang="ru-RU" sz="2000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94705423"/>
              </p:ext>
            </p:extLst>
          </p:nvPr>
        </p:nvGraphicFramePr>
        <p:xfrm>
          <a:off x="4572000" y="620688"/>
          <a:ext cx="4464496" cy="62788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464496"/>
              </a:tblGrid>
              <a:tr h="33429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Пути решения</a:t>
                      </a:r>
                      <a:endParaRPr lang="ru-RU" sz="18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818399">
                <a:tc>
                  <a:txBody>
                    <a:bodyPr/>
                    <a:lstStyle/>
                    <a:p>
                      <a:pPr marL="257175" indent="-257175" algn="just">
                        <a:buFont typeface="Wingdings" panose="05000000000000000000" pitchFamily="2" charset="2"/>
                        <a:buChar char="Ø"/>
                      </a:pPr>
                      <a:r>
                        <a:rPr lang="ru-RU" sz="1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 на </a:t>
                      </a:r>
                      <a:r>
                        <a:rPr lang="ru-RU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оснащение регионального инсультного центра из М/Б </a:t>
                      </a:r>
                      <a:r>
                        <a:rPr lang="ru-RU" sz="16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выделено </a:t>
                      </a:r>
                      <a:r>
                        <a:rPr lang="ru-RU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20 </a:t>
                      </a:r>
                      <a:r>
                        <a:rPr lang="ru-RU" sz="16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млн,тенге</a:t>
                      </a:r>
                      <a:r>
                        <a:rPr lang="ru-RU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. </a:t>
                      </a:r>
                    </a:p>
                    <a:p>
                      <a:pPr marL="257175" indent="-257175" algn="just">
                        <a:buFont typeface="Wingdings" panose="05000000000000000000" pitchFamily="2" charset="2"/>
                        <a:buChar char="Ø"/>
                      </a:pPr>
                      <a:r>
                        <a:rPr lang="ru-RU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Необходимо  выделение финансовых средств </a:t>
                      </a: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6E7FC">
                              <a:lumMod val="2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22 млн тенге.</a:t>
                      </a:r>
                      <a:r>
                        <a:rPr lang="ru-RU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для оснащения инсультного</a:t>
                      </a:r>
                      <a:r>
                        <a:rPr lang="ru-RU" sz="16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центра </a:t>
                      </a: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6E7FC">
                              <a:lumMod val="2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ЖЦГБ</a:t>
                      </a: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endParaRPr lang="ru-RU" sz="1600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  <a:p>
                      <a:pPr marL="257175" indent="-257175" algn="just">
                        <a:buFont typeface="Wingdings" panose="05000000000000000000" pitchFamily="2" charset="2"/>
                        <a:buChar char="Ø"/>
                      </a:pPr>
                      <a:r>
                        <a:rPr lang="ru-RU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Согласовано заявка с МЗСР РК на приобретение компьютерного томографа</a:t>
                      </a:r>
                      <a:r>
                        <a:rPr lang="ru-RU" sz="16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за счет средств республиканского бюджета.</a:t>
                      </a:r>
                    </a:p>
                    <a:p>
                      <a:pPr marL="257175" indent="-257175" algn="just">
                        <a:buFont typeface="Wingdings" panose="05000000000000000000" pitchFamily="2" charset="2"/>
                        <a:buChar char="Ø"/>
                      </a:pPr>
                      <a:endParaRPr lang="ru-RU" sz="1600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  <a:p>
                      <a:pPr marL="257175" indent="-257175" algn="just">
                        <a:buFont typeface="Wingdings" panose="05000000000000000000" pitchFamily="2" charset="2"/>
                        <a:buChar char="Ø"/>
                      </a:pPr>
                      <a:r>
                        <a:rPr lang="ru-RU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Открытие подстанций в 12 </a:t>
                      </a:r>
                      <a:r>
                        <a:rPr lang="ru-RU" sz="16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мкр</a:t>
                      </a:r>
                      <a:r>
                        <a:rPr lang="ru-RU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и 32 </a:t>
                      </a:r>
                      <a:r>
                        <a:rPr lang="ru-RU" sz="16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мкр</a:t>
                      </a:r>
                      <a:r>
                        <a:rPr lang="ru-RU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на базе областного центра крови для  сокращения времени доставки  больных  в момента вызова  скорой медицинской помощи  </a:t>
                      </a:r>
                    </a:p>
                    <a:p>
                      <a:pPr marL="257175" indent="-257175" algn="just">
                        <a:buFont typeface="Wingdings" panose="05000000000000000000" pitchFamily="2" charset="2"/>
                        <a:buChar char="Ø"/>
                      </a:pPr>
                      <a:endParaRPr lang="ru-RU" sz="1600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  <a:p>
                      <a:pPr marL="257175" indent="-257175" algn="just">
                        <a:buFont typeface="Wingdings" panose="05000000000000000000" pitchFamily="2" charset="2"/>
                        <a:buChar char="Ø"/>
                      </a:pPr>
                      <a:r>
                        <a:rPr lang="ru-RU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Внедрение ВСМП на базе регионального инсультного центра  МОБ: </a:t>
                      </a:r>
                      <a:r>
                        <a:rPr lang="ru-RU" sz="16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тромбоэкстракция</a:t>
                      </a:r>
                      <a:r>
                        <a:rPr lang="ru-RU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,  </a:t>
                      </a:r>
                      <a:r>
                        <a:rPr lang="ru-RU" sz="16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эндоваскулярное</a:t>
                      </a:r>
                      <a:r>
                        <a:rPr lang="ru-RU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эмболизация</a:t>
                      </a:r>
                      <a:r>
                        <a:rPr lang="ru-RU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мешотчатых аневризм, </a:t>
                      </a:r>
                      <a:r>
                        <a:rPr lang="ru-RU" sz="16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стентировани</a:t>
                      </a:r>
                      <a:r>
                        <a:rPr lang="ru-RU" sz="14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е</a:t>
                      </a:r>
                      <a:r>
                        <a:rPr lang="ru-RU" sz="1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.  </a:t>
                      </a:r>
                    </a:p>
                    <a:p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25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39487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692696"/>
            <a:ext cx="82089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Дорожная карта </a:t>
            </a:r>
            <a:r>
              <a:rPr lang="kk-KZ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внедрению интегрированной модели оказания медицинской помощи при травмах на 2016-2019 годы</a:t>
            </a:r>
            <a:endParaRPr lang="ru-RU" sz="28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2420888"/>
            <a:ext cx="835292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Запланировано – 30 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мероприятий: </a:t>
            </a:r>
            <a:endParaRPr lang="ru-RU" sz="28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выполнено –  28 (93,3%);</a:t>
            </a:r>
          </a:p>
          <a:p>
            <a:pPr algn="just"/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 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работе – 2 (6,7%), в том числе ведется работа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расширению 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реабилитационной помощи через механизмы ГЧП. </a:t>
            </a:r>
          </a:p>
          <a:p>
            <a:pPr algn="just"/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IT ресурсами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3662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9311063"/>
              </p:ext>
            </p:extLst>
          </p:nvPr>
        </p:nvGraphicFramePr>
        <p:xfrm>
          <a:off x="179512" y="0"/>
          <a:ext cx="8856983" cy="6643998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721087"/>
                <a:gridCol w="2073832"/>
                <a:gridCol w="1101624"/>
                <a:gridCol w="1800200"/>
                <a:gridCol w="2160240"/>
              </a:tblGrid>
              <a:tr h="345078">
                <a:tc gridSpan="5"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solidFill>
                            <a:schemeClr val="bg1"/>
                          </a:solidFill>
                        </a:rPr>
                        <a:t>Индикаторы оценки качества медицинских услуг, оказываемых при травме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4881">
                <a:tc>
                  <a:txBody>
                    <a:bodyPr/>
                    <a:lstStyle/>
                    <a:p>
                      <a:pPr algn="ctr"/>
                      <a:r>
                        <a:rPr lang="kk-KZ" sz="1200" b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Наименование</a:t>
                      </a:r>
                      <a:r>
                        <a:rPr lang="kk-KZ" sz="1200" b="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индикатора</a:t>
                      </a:r>
                      <a:endParaRPr lang="ru-RU" sz="1200" b="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b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Единица</a:t>
                      </a:r>
                      <a:r>
                        <a:rPr lang="kk-KZ" sz="1200" b="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измерения</a:t>
                      </a:r>
                      <a:endParaRPr lang="ru-RU" sz="1200" b="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b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Пороговое значение</a:t>
                      </a:r>
                      <a:endParaRPr lang="ru-RU" sz="1200" b="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b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Срок измерения</a:t>
                      </a:r>
                      <a:endParaRPr lang="ru-RU" sz="1200" b="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b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Факт </a:t>
                      </a:r>
                      <a:endParaRPr lang="ru-RU" sz="1200" b="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712773"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Смертность о</a:t>
                      </a:r>
                      <a:r>
                        <a:rPr lang="kk-KZ" sz="12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т травм, несчастных случаев и отравлений </a:t>
                      </a:r>
                      <a:endParaRPr lang="ru-RU" sz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На 100 тыс. населения</a:t>
                      </a:r>
                      <a:endParaRPr lang="ru-RU" sz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Показатель по РК </a:t>
                      </a:r>
                    </a:p>
                    <a:p>
                      <a:pPr algn="ctr"/>
                      <a:r>
                        <a:rPr lang="kk-KZ" sz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67,9</a:t>
                      </a:r>
                      <a:endParaRPr lang="ru-RU" sz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Ежеквартально</a:t>
                      </a:r>
                      <a:endParaRPr lang="ru-RU" sz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47,8</a:t>
                      </a:r>
                      <a:endParaRPr lang="ru-RU" sz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</a:tr>
              <a:tr h="470560"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Оснащенность</a:t>
                      </a:r>
                      <a:r>
                        <a:rPr lang="kk-KZ" sz="12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МО региона </a:t>
                      </a:r>
                      <a:endParaRPr lang="ru-RU" sz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% </a:t>
                      </a:r>
                      <a:r>
                        <a:rPr lang="kk-KZ" sz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от</a:t>
                      </a:r>
                      <a:r>
                        <a:rPr lang="kk-KZ" sz="12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норматива</a:t>
                      </a:r>
                      <a:endParaRPr lang="ru-RU" sz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100%</a:t>
                      </a:r>
                      <a:endParaRPr lang="ru-RU" sz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Ежеквартально</a:t>
                      </a:r>
                      <a:endParaRPr lang="ru-RU" sz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63 %</a:t>
                      </a:r>
                      <a:endParaRPr lang="ru-RU" sz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035233"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Обеспеченность кадрами в регионе (хирурги,</a:t>
                      </a:r>
                      <a:r>
                        <a:rPr lang="kk-KZ" sz="12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травматологи, нейрохирурги)</a:t>
                      </a:r>
                      <a:endParaRPr lang="ru-RU" sz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%</a:t>
                      </a:r>
                      <a:r>
                        <a:rPr lang="kk-KZ" sz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от штатного расписания</a:t>
                      </a:r>
                      <a:r>
                        <a:rPr lang="kk-KZ" sz="12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МО региона</a:t>
                      </a:r>
                      <a:endParaRPr lang="ru-RU" sz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100%</a:t>
                      </a:r>
                      <a:endParaRPr lang="ru-RU" sz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Ежеквартально</a:t>
                      </a:r>
                      <a:endParaRPr lang="ru-RU" sz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Хирурги-82%;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травматологи-67%;</a:t>
                      </a:r>
                      <a:r>
                        <a:rPr lang="ru-RU" sz="12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нейрохирурги-35%</a:t>
                      </a:r>
                      <a:endParaRPr lang="ru-RU" sz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847009"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Показатель догоспитальной</a:t>
                      </a:r>
                      <a:r>
                        <a:rPr lang="kk-KZ" sz="12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летальности </a:t>
                      </a:r>
                      <a:endParaRPr lang="ru-RU" sz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Количество случаев догоспитальной</a:t>
                      </a:r>
                      <a:r>
                        <a:rPr lang="kk-KZ" sz="12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летальности на 1 000 вызовов</a:t>
                      </a:r>
                      <a:endParaRPr lang="ru-RU" sz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3,5</a:t>
                      </a:r>
                      <a:endParaRPr lang="ru-RU" sz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Ежеквартально</a:t>
                      </a:r>
                      <a:endParaRPr lang="ru-RU" sz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2,4</a:t>
                      </a:r>
                      <a:endParaRPr lang="ru-RU" sz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alpha val="20000"/>
                      </a:schemeClr>
                    </a:solidFill>
                  </a:tcPr>
                </a:tc>
              </a:tr>
              <a:tr h="1599905"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Своевременное</a:t>
                      </a:r>
                      <a:r>
                        <a:rPr lang="kk-KZ" sz="12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прибытие бригады СМП</a:t>
                      </a:r>
                      <a:endParaRPr lang="ru-RU" sz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%</a:t>
                      </a:r>
                      <a:r>
                        <a:rPr lang="kk-KZ" sz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Соотношения случаев прибытия бригады СМП в течение 15 минут на вызов по причине</a:t>
                      </a:r>
                      <a:r>
                        <a:rPr lang="kk-KZ" sz="12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травмы к общему количеству вызовов по причине травмы (для населения свыше 10 000)</a:t>
                      </a:r>
                      <a:endParaRPr lang="ru-RU" sz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100%</a:t>
                      </a:r>
                      <a:endParaRPr lang="ru-RU" sz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Ежеквартально</a:t>
                      </a:r>
                      <a:endParaRPr lang="ru-RU" sz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80% </a:t>
                      </a:r>
                      <a:r>
                        <a:rPr lang="kk-KZ" sz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(отдаленность расстояния доставки</a:t>
                      </a:r>
                      <a:r>
                        <a:rPr lang="kk-KZ" sz="12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пациента, загруженность автодорог в «час-пик»</a:t>
                      </a:r>
                      <a:endParaRPr lang="ru-RU" sz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128559"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Госпитальная летальность при травме/политравме</a:t>
                      </a:r>
                      <a:endParaRPr lang="ru-RU" sz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%</a:t>
                      </a:r>
                      <a:endParaRPr lang="ru-RU" sz="12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Ниже предыдущего периода</a:t>
                      </a:r>
                    </a:p>
                    <a:p>
                      <a:pPr algn="ctr"/>
                      <a:r>
                        <a:rPr lang="kk-KZ" sz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1,8</a:t>
                      </a:r>
                      <a:endParaRPr lang="ru-RU" sz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Ежеквартально</a:t>
                      </a:r>
                      <a:endParaRPr lang="ru-RU" sz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1,6</a:t>
                      </a:r>
                      <a:endParaRPr lang="ru-RU" sz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50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051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369534"/>
            <a:ext cx="8928992" cy="742824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Заболеваемость от  несчастных случаев, травм </a:t>
            </a:r>
            <a:r>
              <a:rPr lang="ru-RU" sz="1800" b="1" dirty="0">
                <a:solidFill>
                  <a:schemeClr val="bg2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и отравлений </a:t>
            </a: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(на 100 000 населения</a:t>
            </a: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)</a:t>
            </a:r>
            <a:endParaRPr lang="ru-RU" sz="1800" b="1" dirty="0">
              <a:solidFill>
                <a:schemeClr val="bg2">
                  <a:lumMod val="25000"/>
                </a:schemeClr>
              </a:solidFill>
              <a:latin typeface="+mn-lt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1024377"/>
              </p:ext>
            </p:extLst>
          </p:nvPr>
        </p:nvGraphicFramePr>
        <p:xfrm>
          <a:off x="0" y="785794"/>
          <a:ext cx="8786874" cy="3357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5004048" y="1205718"/>
            <a:ext cx="2500330" cy="500066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РК – 3270,4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1472709326"/>
              </p:ext>
            </p:extLst>
          </p:nvPr>
        </p:nvGraphicFramePr>
        <p:xfrm>
          <a:off x="285720" y="4149080"/>
          <a:ext cx="8858280" cy="2708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934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0" y="0"/>
            <a:ext cx="8964488" cy="5486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показателя смертности от несчастных случаев, травм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отравлений </a:t>
            </a:r>
          </a:p>
        </p:txBody>
      </p:sp>
      <p:graphicFrame>
        <p:nvGraphicFramePr>
          <p:cNvPr id="4" name="Содержимое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2869776"/>
              </p:ext>
            </p:extLst>
          </p:nvPr>
        </p:nvGraphicFramePr>
        <p:xfrm>
          <a:off x="0" y="764704"/>
          <a:ext cx="9144000" cy="1944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0" y="2708920"/>
            <a:ext cx="9144000" cy="35952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1800" b="1" dirty="0" smtClean="0">
                <a:solidFill>
                  <a:prstClr val="black"/>
                </a:solidFill>
                <a:latin typeface="+mn-lt"/>
              </a:rPr>
              <a:t>Структура причин смертности</a:t>
            </a:r>
            <a:endParaRPr lang="ru-RU" sz="1800" b="1" dirty="0">
              <a:solidFill>
                <a:prstClr val="black"/>
              </a:solidFill>
              <a:latin typeface="+mn-lt"/>
            </a:endParaRPr>
          </a:p>
        </p:txBody>
      </p:sp>
      <p:graphicFrame>
        <p:nvGraphicFramePr>
          <p:cNvPr id="6" name="Содержимое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2932550"/>
              </p:ext>
            </p:extLst>
          </p:nvPr>
        </p:nvGraphicFramePr>
        <p:xfrm>
          <a:off x="24063" y="3140968"/>
          <a:ext cx="9144000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Скругленный прямоугольник 6"/>
          <p:cNvSpPr/>
          <p:nvPr/>
        </p:nvSpPr>
        <p:spPr>
          <a:xfrm>
            <a:off x="7300906" y="405182"/>
            <a:ext cx="1843094" cy="500066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РК 77,44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52400" y="5877272"/>
            <a:ext cx="8991600" cy="792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tabLst>
                <a:tab pos="354013" algn="l"/>
              </a:tabLst>
            </a:pPr>
            <a:r>
              <a:rPr lang="ru-RU" sz="1600" b="1" dirty="0" smtClean="0">
                <a:solidFill>
                  <a:srgbClr val="FF0000"/>
                </a:solidFill>
                <a:latin typeface="+mn-lt"/>
              </a:rPr>
              <a:t>	Смертность </a:t>
            </a:r>
            <a:r>
              <a:rPr lang="ru-RU" sz="1600" b="1" dirty="0">
                <a:solidFill>
                  <a:srgbClr val="FF0000"/>
                </a:solidFill>
                <a:latin typeface="+mn-lt"/>
              </a:rPr>
              <a:t>от несчастных случаев, отравлений и травм </a:t>
            </a:r>
            <a:r>
              <a:rPr lang="ru-RU" sz="1600" b="1" dirty="0" smtClean="0">
                <a:solidFill>
                  <a:srgbClr val="FF0000"/>
                </a:solidFill>
                <a:latin typeface="+mn-lt"/>
              </a:rPr>
              <a:t> составил 49,99 против 52,13 за аналогичный период 2015 года при показателе РК-77,44.  </a:t>
            </a:r>
          </a:p>
          <a:p>
            <a:pPr algn="just">
              <a:tabLst>
                <a:tab pos="354013" algn="l"/>
              </a:tabLst>
            </a:pPr>
            <a:r>
              <a:rPr lang="ru-RU" sz="1600" b="1" dirty="0">
                <a:solidFill>
                  <a:srgbClr val="FF0000"/>
                </a:solidFill>
                <a:latin typeface="+mn-lt"/>
              </a:rPr>
              <a:t>	</a:t>
            </a:r>
            <a:r>
              <a:rPr lang="ru-RU" sz="1600" b="1" dirty="0" smtClean="0">
                <a:solidFill>
                  <a:srgbClr val="FF0000"/>
                </a:solidFill>
                <a:latin typeface="+mn-lt"/>
              </a:rPr>
              <a:t>По данному показателю область занимает  </a:t>
            </a:r>
            <a:r>
              <a:rPr lang="ru-RU" sz="1600" b="1" dirty="0">
                <a:solidFill>
                  <a:srgbClr val="FF0000"/>
                </a:solidFill>
                <a:latin typeface="+mn-lt"/>
              </a:rPr>
              <a:t>15 </a:t>
            </a:r>
            <a:r>
              <a:rPr lang="ru-RU" sz="1600" b="1" dirty="0" smtClean="0">
                <a:solidFill>
                  <a:srgbClr val="FF0000"/>
                </a:solidFill>
                <a:latin typeface="+mn-lt"/>
              </a:rPr>
              <a:t>место.</a:t>
            </a:r>
            <a:endParaRPr lang="ru-RU" sz="1600" b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7424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58911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latin typeface="+mn-lt"/>
                <a:cs typeface="Times New Roman" pitchFamily="18" charset="0"/>
              </a:rPr>
              <a:t>Дорожная карта по внедрению интегрированной модели </a:t>
            </a:r>
            <a:r>
              <a:rPr lang="ru-RU" sz="2800" b="1" dirty="0" smtClean="0">
                <a:latin typeface="+mn-lt"/>
                <a:cs typeface="Times New Roman" pitchFamily="18" charset="0"/>
              </a:rPr>
              <a:t>оказания медицинской помощи при острым инфаркте миокарда </a:t>
            </a:r>
            <a:r>
              <a:rPr lang="ru-RU" sz="2800" b="1" dirty="0">
                <a:latin typeface="+mn-lt"/>
                <a:cs typeface="Times New Roman" pitchFamily="18" charset="0"/>
              </a:rPr>
              <a:t>на 2016-2019 годы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>
                <a:cs typeface="Arial" pitchFamily="34" charset="0"/>
              </a:rPr>
              <a:t>	</a:t>
            </a:r>
          </a:p>
          <a:p>
            <a:pPr marL="0" indent="0" algn="just">
              <a:buNone/>
            </a:pPr>
            <a:r>
              <a:rPr lang="ru-RU" sz="2800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Запланировано – 37 мероприятий, из которых: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2800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выполнено – 36 (97,2%)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2800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в работе – 1 внедрение локальных информационных систем в медицинских организациях 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области </a:t>
            </a:r>
            <a:endParaRPr lang="ru-RU" sz="2800" dirty="0">
              <a:solidFill>
                <a:schemeClr val="tx2">
                  <a:lumMod val="7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35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115006"/>
              </p:ext>
            </p:extLst>
          </p:nvPr>
        </p:nvGraphicFramePr>
        <p:xfrm>
          <a:off x="0" y="0"/>
          <a:ext cx="9108504" cy="4221086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979712"/>
                <a:gridCol w="1872208"/>
                <a:gridCol w="1512168"/>
                <a:gridCol w="1975523"/>
                <a:gridCol w="1768893"/>
              </a:tblGrid>
              <a:tr h="388234">
                <a:tc gridSpan="5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bg1"/>
                          </a:solidFill>
                        </a:rPr>
                        <a:t>Анализ умерших по месту смерти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3528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Медицинские организации</a:t>
                      </a:r>
                      <a:endPara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Число  умерших от несчастного случая, травм и отравлений всего</a:t>
                      </a:r>
                      <a:endParaRPr lang="ru-RU" sz="1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Из них, по месту смерти</a:t>
                      </a:r>
                      <a:endPara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96269">
                <a:tc vMerge="1">
                  <a:txBody>
                    <a:bodyPr/>
                    <a:lstStyle/>
                    <a:p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На месте происшествия</a:t>
                      </a:r>
                      <a:endParaRPr lang="ru-RU" sz="14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Во время транспортировки</a:t>
                      </a:r>
                      <a:endPara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 стационаре</a:t>
                      </a:r>
                      <a:endPara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2066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err="1" smtClean="0"/>
                        <a:t>Мангистауская</a:t>
                      </a:r>
                      <a:r>
                        <a:rPr lang="ru-RU" sz="1400" u="none" strike="noStrike" dirty="0" smtClean="0"/>
                        <a:t> область</a:t>
                      </a:r>
                      <a:endParaRPr lang="ru-RU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 smtClean="0">
                          <a:effectLst/>
                        </a:rPr>
                        <a:t>205</a:t>
                      </a:r>
                      <a:endParaRPr lang="ru-RU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 smtClean="0">
                          <a:effectLst/>
                        </a:rPr>
                        <a:t>53 (50,4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%</a:t>
                      </a:r>
                      <a:r>
                        <a:rPr lang="kk-KZ" sz="1400" u="none" strike="noStrike" baseline="0" dirty="0" smtClean="0">
                          <a:effectLst/>
                        </a:rPr>
                        <a:t>)</a:t>
                      </a:r>
                      <a:endParaRPr lang="ru-RU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 smtClean="0">
                          <a:effectLst/>
                        </a:rPr>
                        <a:t>7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kk-KZ" sz="1400" u="none" strike="noStrike" dirty="0" smtClean="0">
                          <a:effectLst/>
                        </a:rPr>
                        <a:t>(</a:t>
                      </a:r>
                      <a:r>
                        <a:rPr lang="ru-RU" sz="1400" u="none" strike="noStrike" dirty="0" smtClean="0">
                          <a:effectLst/>
                        </a:rPr>
                        <a:t>6,6</a:t>
                      </a:r>
                      <a:r>
                        <a:rPr lang="en-US" sz="1400" u="none" strike="noStrike" dirty="0" smtClean="0">
                          <a:effectLst/>
                        </a:rPr>
                        <a:t>%</a:t>
                      </a:r>
                      <a:r>
                        <a:rPr lang="kk-KZ" sz="1400" u="none" strike="noStrike" dirty="0" smtClean="0">
                          <a:effectLst/>
                        </a:rPr>
                        <a:t>)</a:t>
                      </a:r>
                      <a:endParaRPr lang="ru-RU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 smtClean="0">
                          <a:effectLst/>
                        </a:rPr>
                        <a:t>45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kk-KZ" sz="1400" u="none" strike="noStrike" dirty="0" smtClean="0">
                          <a:effectLst/>
                        </a:rPr>
                        <a:t>(</a:t>
                      </a:r>
                      <a:r>
                        <a:rPr lang="en-US" sz="1400" u="none" strike="noStrike" dirty="0" smtClean="0">
                          <a:effectLst/>
                        </a:rPr>
                        <a:t>4</a:t>
                      </a:r>
                      <a:r>
                        <a:rPr lang="ru-RU" sz="1400" u="none" strike="noStrike" dirty="0" smtClean="0">
                          <a:effectLst/>
                        </a:rPr>
                        <a:t>2,8</a:t>
                      </a:r>
                      <a:r>
                        <a:rPr lang="en-US" sz="1400" u="none" strike="noStrike" dirty="0" smtClean="0">
                          <a:effectLst/>
                        </a:rPr>
                        <a:t>%</a:t>
                      </a:r>
                      <a:r>
                        <a:rPr lang="kk-KZ" sz="1400" u="none" strike="noStrike" dirty="0" smtClean="0">
                          <a:effectLst/>
                        </a:rPr>
                        <a:t>)</a:t>
                      </a:r>
                      <a:endParaRPr lang="ru-RU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365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/>
                        <a:t>г. Актау</a:t>
                      </a:r>
                      <a:endParaRPr lang="ru-RU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 smtClean="0">
                          <a:effectLst/>
                        </a:rPr>
                        <a:t>92</a:t>
                      </a:r>
                      <a:endParaRPr lang="ru-RU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 smtClean="0">
                          <a:effectLst/>
                        </a:rPr>
                        <a:t>7</a:t>
                      </a:r>
                      <a:endParaRPr lang="ru-RU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 smtClean="0">
                          <a:effectLst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 smtClean="0">
                          <a:effectLst/>
                        </a:rPr>
                        <a:t>27</a:t>
                      </a:r>
                      <a:endParaRPr lang="ru-RU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365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/>
                        <a:t>г. </a:t>
                      </a:r>
                      <a:r>
                        <a:rPr lang="ru-RU" sz="1400" u="none" strike="noStrike" dirty="0" err="1"/>
                        <a:t>Жанаозен</a:t>
                      </a:r>
                      <a:endParaRPr lang="ru-RU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 smtClean="0">
                          <a:effectLst/>
                        </a:rPr>
                        <a:t>38</a:t>
                      </a:r>
                      <a:endParaRPr lang="ru-RU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 smtClean="0">
                          <a:effectLst/>
                        </a:rPr>
                        <a:t>13</a:t>
                      </a:r>
                      <a:endParaRPr lang="ru-RU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 smtClean="0">
                          <a:effectLst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 smtClean="0">
                          <a:effectLst/>
                        </a:rPr>
                        <a:t>18</a:t>
                      </a:r>
                      <a:endParaRPr lang="ru-RU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365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/>
                        <a:t>Бейнеуский район</a:t>
                      </a:r>
                      <a:endParaRPr lang="ru-RU" sz="14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 smtClean="0">
                          <a:effectLst/>
                        </a:rPr>
                        <a:t>18</a:t>
                      </a:r>
                      <a:endParaRPr lang="ru-RU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 smtClean="0">
                          <a:effectLst/>
                        </a:rPr>
                        <a:t>8</a:t>
                      </a:r>
                      <a:endParaRPr lang="ru-RU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 smtClean="0">
                          <a:effectLst/>
                        </a:rPr>
                        <a:t>2</a:t>
                      </a:r>
                      <a:endParaRPr lang="ru-RU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 smtClean="0">
                          <a:effectLst/>
                        </a:rPr>
                        <a:t>3</a:t>
                      </a:r>
                      <a:endParaRPr lang="ru-RU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2066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/>
                        <a:t>Тупкараганский район</a:t>
                      </a:r>
                      <a:endParaRPr lang="ru-RU" sz="14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>
                          <a:effectLst/>
                        </a:rPr>
                        <a:t>9</a:t>
                      </a:r>
                      <a:endParaRPr lang="ru-RU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 smtClean="0">
                          <a:effectLst/>
                        </a:rPr>
                        <a:t>5</a:t>
                      </a:r>
                      <a:endParaRPr lang="ru-RU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 smtClean="0">
                          <a:effectLst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 smtClean="0">
                          <a:effectLst/>
                        </a:rPr>
                        <a:t>3</a:t>
                      </a:r>
                      <a:endParaRPr lang="ru-RU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2066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/>
                        <a:t>Мунайлинский район</a:t>
                      </a:r>
                      <a:endParaRPr lang="ru-RU" sz="14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 smtClean="0">
                          <a:effectLst/>
                        </a:rPr>
                        <a:t>32</a:t>
                      </a:r>
                      <a:endParaRPr lang="ru-RU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 smtClean="0">
                          <a:effectLst/>
                        </a:rPr>
                        <a:t>19</a:t>
                      </a:r>
                      <a:endParaRPr lang="ru-RU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 smtClean="0">
                          <a:effectLst/>
                        </a:rPr>
                        <a:t>2</a:t>
                      </a:r>
                      <a:endParaRPr lang="ru-RU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 smtClean="0">
                          <a:effectLst/>
                        </a:rPr>
                        <a:t>3</a:t>
                      </a:r>
                      <a:endParaRPr lang="ru-RU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2066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/>
                        <a:t>Мангистауский район</a:t>
                      </a:r>
                      <a:endParaRPr lang="ru-RU" sz="14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 smtClean="0">
                          <a:effectLst/>
                        </a:rPr>
                        <a:t>17</a:t>
                      </a:r>
                      <a:endParaRPr lang="ru-RU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 smtClean="0">
                          <a:effectLst/>
                        </a:rPr>
                        <a:t>6</a:t>
                      </a:r>
                      <a:endParaRPr lang="ru-RU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 smtClean="0">
                          <a:effectLst/>
                        </a:rPr>
                        <a:t>2</a:t>
                      </a:r>
                      <a:endParaRPr lang="ru-RU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2066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err="1"/>
                        <a:t>Каракиянский</a:t>
                      </a:r>
                      <a:r>
                        <a:rPr lang="ru-RU" sz="1400" u="none" strike="noStrike" dirty="0"/>
                        <a:t> район</a:t>
                      </a:r>
                      <a:endParaRPr lang="ru-RU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 smtClean="0">
                          <a:effectLst/>
                        </a:rPr>
                        <a:t>12</a:t>
                      </a:r>
                      <a:endParaRPr lang="ru-RU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 smtClean="0">
                          <a:effectLst/>
                        </a:rPr>
                        <a:t>4</a:t>
                      </a:r>
                      <a:endParaRPr lang="ru-RU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 smtClean="0">
                          <a:effectLst/>
                        </a:rPr>
                        <a:t>1</a:t>
                      </a:r>
                      <a:endParaRPr lang="ru-RU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 smtClean="0">
                          <a:effectLst/>
                        </a:rPr>
                        <a:t>2</a:t>
                      </a:r>
                      <a:endParaRPr lang="ru-RU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599502"/>
              </p:ext>
            </p:extLst>
          </p:nvPr>
        </p:nvGraphicFramePr>
        <p:xfrm>
          <a:off x="161764" y="4293096"/>
          <a:ext cx="8784976" cy="2376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4976"/>
              </a:tblGrid>
              <a:tr h="2376264"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ru-RU" sz="2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июня  и 5 октября</a:t>
                      </a:r>
                      <a:r>
                        <a:rPr lang="ru-RU" sz="20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текущего года проведено совещание по межведомственному взаимодействию по вопросам травматизма</a:t>
                      </a:r>
                      <a:r>
                        <a:rPr lang="kk-KZ" sz="20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 представителями Департамента внутренних дел, Департамента по чрезвычайным ситуациям, Центра медицины катастроф, Управления образования, Местной полиции, НПО «Қолдау Қазақстан», Управления пассажирского транспорта и автомобильных дорог, Инспекции транспортного контроля. 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850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107504" y="620688"/>
          <a:ext cx="8928994" cy="4392489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697246"/>
                <a:gridCol w="1033107"/>
                <a:gridCol w="1771039"/>
                <a:gridCol w="1451270"/>
                <a:gridCol w="1488166"/>
                <a:gridCol w="1488166"/>
              </a:tblGrid>
              <a:tr h="1188131"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Дооснащение медицинским оборудованием на сумму  24, 797 млн. тенге</a:t>
                      </a:r>
                    </a:p>
                    <a:p>
                      <a:pPr algn="ctr"/>
                      <a:endParaRPr lang="ru-RU" sz="2000" dirty="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97210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медицинской организации</a:t>
                      </a:r>
                      <a:r>
                        <a:rPr lang="ru-RU" sz="1600" baseline="0" dirty="0" smtClean="0"/>
                        <a:t>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Уровень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Оборудование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Количество единиц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Сумма </a:t>
                      </a:r>
                    </a:p>
                    <a:p>
                      <a:pPr algn="ctr"/>
                      <a:r>
                        <a:rPr lang="kk-KZ" sz="1600" dirty="0" smtClean="0"/>
                        <a:t>(млн. тенге)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Примечание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26014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/>
                        <a:t>Бейнеуская</a:t>
                      </a:r>
                      <a:r>
                        <a:rPr lang="ru-RU" sz="1600" dirty="0" smtClean="0"/>
                        <a:t> ЦРБ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II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Оборудование для оснащения реанимациононго</a:t>
                      </a:r>
                      <a:r>
                        <a:rPr lang="kk-KZ" sz="1600" baseline="0" dirty="0" smtClean="0"/>
                        <a:t> отделения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20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16</a:t>
                      </a:r>
                      <a:r>
                        <a:rPr lang="kk-KZ" sz="1600" baseline="0" dirty="0" smtClean="0"/>
                        <a:t> </a:t>
                      </a:r>
                      <a:r>
                        <a:rPr lang="kk-KZ" sz="1600" dirty="0" smtClean="0"/>
                        <a:t>797,0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На этапе рассмотрения</a:t>
                      </a:r>
                      <a:r>
                        <a:rPr lang="kk-KZ" sz="1600" baseline="0" dirty="0" smtClean="0"/>
                        <a:t> заявок поставщиков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97210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/>
                        <a:t>Тупкараганская</a:t>
                      </a:r>
                      <a:r>
                        <a:rPr lang="ru-RU" sz="1600" dirty="0" smtClean="0"/>
                        <a:t> ЦРБ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Санитарный автотранспрт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8,0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На этапе заключения договора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5" y="4149080"/>
            <a:ext cx="7739137" cy="576064"/>
          </a:xfrm>
        </p:spPr>
        <p:txBody>
          <a:bodyPr/>
          <a:lstStyle/>
          <a:p>
            <a:r>
              <a:rPr lang="ru-RU" sz="1400" dirty="0">
                <a:solidFill>
                  <a:schemeClr val="tx1"/>
                </a:solidFill>
                <a:effectLst/>
              </a:rPr>
              <a:t/>
            </a:r>
            <a:br>
              <a:rPr lang="ru-RU" sz="1400" dirty="0">
                <a:solidFill>
                  <a:schemeClr val="tx1"/>
                </a:solidFill>
                <a:effectLst/>
              </a:rPr>
            </a:br>
            <a:endParaRPr lang="ru-RU" sz="1400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Текст 4"/>
          <p:cNvSpPr txBox="1">
            <a:spLocks/>
          </p:cNvSpPr>
          <p:nvPr/>
        </p:nvSpPr>
        <p:spPr>
          <a:xfrm>
            <a:off x="323530" y="5229200"/>
            <a:ext cx="8496944" cy="136815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anchor="t">
            <a:normAutofit fontScale="77500" lnSpcReduction="20000"/>
          </a:bodyPr>
          <a:lstStyle>
            <a:lvl1pPr marL="45720" indent="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21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7350" indent="-342900" algn="just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rgbClr val="FF0000"/>
                </a:solidFill>
              </a:rPr>
              <a:t>Оснащение медицинской техникой стоимостью от 5 млн т. до 100 млн т. через ТОО «КАЗМЕДТЕХ» на условиях лизинга на 2017 </a:t>
            </a:r>
            <a:r>
              <a:rPr lang="ru-RU" dirty="0">
                <a:solidFill>
                  <a:srgbClr val="FF0000"/>
                </a:solidFill>
              </a:rPr>
              <a:t>год </a:t>
            </a:r>
            <a:r>
              <a:rPr lang="ru-RU" dirty="0" smtClean="0">
                <a:solidFill>
                  <a:srgbClr val="FF0000"/>
                </a:solidFill>
              </a:rPr>
              <a:t>по Дорожной карте  травмы </a:t>
            </a:r>
            <a:r>
              <a:rPr lang="ru-RU" dirty="0">
                <a:solidFill>
                  <a:srgbClr val="FF0000"/>
                </a:solidFill>
              </a:rPr>
              <a:t>на 4 единиц медицинской техники на общую сумму 76 013 </a:t>
            </a:r>
            <a:r>
              <a:rPr lang="ru-RU" dirty="0" smtClean="0">
                <a:solidFill>
                  <a:srgbClr val="FF0000"/>
                </a:solidFill>
              </a:rPr>
              <a:t>157 согласован с ТОО «КАЗМЕДТЕХ»</a:t>
            </a:r>
          </a:p>
          <a:p>
            <a:pPr marL="387350" indent="-342900" algn="just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rgbClr val="FF0000"/>
                </a:solidFill>
              </a:rPr>
              <a:t>На сессии областного </a:t>
            </a:r>
            <a:r>
              <a:rPr lang="ru-RU" dirty="0" err="1" smtClean="0">
                <a:solidFill>
                  <a:srgbClr val="FF0000"/>
                </a:solidFill>
              </a:rPr>
              <a:t>маслихата</a:t>
            </a:r>
            <a:r>
              <a:rPr lang="ru-RU" dirty="0" smtClean="0">
                <a:solidFill>
                  <a:srgbClr val="FF0000"/>
                </a:solidFill>
              </a:rPr>
              <a:t> из местного бюджета выделено 16 797,0 </a:t>
            </a:r>
            <a:r>
              <a:rPr lang="ru-RU" dirty="0" err="1" smtClean="0">
                <a:solidFill>
                  <a:srgbClr val="FF0000"/>
                </a:solidFill>
              </a:rPr>
              <a:t>тыс.т</a:t>
            </a:r>
            <a:r>
              <a:rPr lang="ru-RU" dirty="0" smtClean="0">
                <a:solidFill>
                  <a:srgbClr val="FF0000"/>
                </a:solidFill>
              </a:rPr>
              <a:t>. для оснащения межрайонного травматологического отделения </a:t>
            </a:r>
            <a:r>
              <a:rPr lang="ru-RU" dirty="0" err="1" smtClean="0">
                <a:solidFill>
                  <a:srgbClr val="FF0000"/>
                </a:solidFill>
              </a:rPr>
              <a:t>Бейнеуской</a:t>
            </a:r>
            <a:r>
              <a:rPr lang="ru-RU" dirty="0" smtClean="0">
                <a:solidFill>
                  <a:srgbClr val="FF0000"/>
                </a:solidFill>
              </a:rPr>
              <a:t> ЦРБ </a:t>
            </a:r>
          </a:p>
          <a:p>
            <a:pPr marL="388620" indent="-342900" algn="just">
              <a:buClr>
                <a:srgbClr val="FF0000"/>
              </a:buClr>
              <a:buFont typeface="Wingdings" panose="05000000000000000000" pitchFamily="2" charset="2"/>
              <a:buChar char="v"/>
            </a:pP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076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8769652"/>
              </p:ext>
            </p:extLst>
          </p:nvPr>
        </p:nvGraphicFramePr>
        <p:xfrm>
          <a:off x="113149" y="386700"/>
          <a:ext cx="8845693" cy="636409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7101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86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076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2559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2559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9611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6662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5508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855083"/>
                <a:gridCol w="855083"/>
              </a:tblGrid>
              <a:tr h="494822">
                <a:tc gridSpan="8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Укомплектованность  кадрами по травме 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9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44808">
                <a:tc rowSpan="2">
                  <a:txBody>
                    <a:bodyPr/>
                    <a:lstStyle/>
                    <a:p>
                      <a:pPr algn="ctr"/>
                      <a:endParaRPr lang="ru-RU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+mn-lt"/>
                        </a:rPr>
                        <a:t>Уровень </a:t>
                      </a:r>
                      <a:endParaRPr lang="ru-RU" sz="12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врачи </a:t>
                      </a:r>
                      <a:r>
                        <a:rPr lang="ru-RU" sz="1200" u="none" strike="noStrike" dirty="0" smtClean="0">
                          <a:effectLst/>
                          <a:latin typeface="+mn-lt"/>
                        </a:rPr>
                        <a:t>хирурги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ru-RU" sz="1200" u="none" strike="noStrike" dirty="0" smtClean="0">
                          <a:effectLst/>
                          <a:latin typeface="+mn-lt"/>
                        </a:rPr>
                        <a:t>врачи травматологи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врачи </a:t>
                      </a:r>
                      <a:r>
                        <a:rPr lang="ru-RU" sz="1200" u="none" strike="noStrike" dirty="0" smtClean="0">
                          <a:effectLst/>
                          <a:latin typeface="+mn-lt"/>
                        </a:rPr>
                        <a:t>реаниматологи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Всего 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57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+mn-lt"/>
                        </a:rPr>
                        <a:t>П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+mn-lt"/>
                        </a:rPr>
                        <a:t>У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+mn-lt"/>
                        </a:rPr>
                        <a:t>П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+mn-lt"/>
                        </a:rPr>
                        <a:t>У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+mn-lt"/>
                        </a:rPr>
                        <a:t>П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+mn-lt"/>
                        </a:rPr>
                        <a:t>У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+mn-lt"/>
                        </a:rPr>
                        <a:t>П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+mn-lt"/>
                        </a:rPr>
                        <a:t>У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63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"</a:t>
                      </a:r>
                      <a:r>
                        <a:rPr lang="ru-RU" sz="1200" u="none" strike="noStrike" dirty="0" err="1">
                          <a:effectLst/>
                          <a:latin typeface="+mn-lt"/>
                        </a:rPr>
                        <a:t>Мангистауская</a:t>
                      </a:r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 областная больница"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III</a:t>
                      </a:r>
                      <a:r>
                        <a:rPr lang="kk-KZ" sz="1200" u="none" strike="noStrike" dirty="0" smtClean="0">
                          <a:effectLst/>
                          <a:latin typeface="+mn-lt"/>
                        </a:rPr>
                        <a:t> А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u="none" strike="noStrike" dirty="0" smtClean="0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u="none" strike="noStrike" dirty="0" smtClean="0">
                          <a:effectLst/>
                          <a:latin typeface="+mn-lt"/>
                        </a:rPr>
                        <a:t>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u="none" strike="noStrike" dirty="0" smtClean="0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u="none" strike="noStrike" dirty="0" smtClean="0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63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+mn-lt"/>
                        </a:rPr>
                        <a:t>«Областная детская больница"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III</a:t>
                      </a:r>
                      <a:r>
                        <a:rPr lang="kk-KZ" sz="1200" u="none" strike="noStrike" baseline="0" dirty="0" smtClean="0">
                          <a:effectLst/>
                          <a:latin typeface="+mn-lt"/>
                        </a:rPr>
                        <a:t> А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u="none" strike="noStrike" dirty="0" smtClean="0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u="none" strike="noStrike" dirty="0" smtClean="0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0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+mn-lt"/>
                        </a:rPr>
                        <a:t>«</a:t>
                      </a:r>
                      <a:r>
                        <a:rPr lang="ru-RU" sz="1200" u="none" strike="noStrike" dirty="0" err="1" smtClean="0">
                          <a:effectLst/>
                          <a:latin typeface="+mn-lt"/>
                        </a:rPr>
                        <a:t>Жанаозенская</a:t>
                      </a:r>
                      <a:r>
                        <a:rPr lang="ru-RU" sz="1200" u="none" strike="noStrike" baseline="0" dirty="0" smtClean="0">
                          <a:effectLst/>
                          <a:latin typeface="+mn-lt"/>
                        </a:rPr>
                        <a:t> центральная городская больница</a:t>
                      </a:r>
                      <a:r>
                        <a:rPr lang="ru-RU" sz="1200" u="none" strike="noStrike" dirty="0" smtClean="0">
                          <a:effectLst/>
                          <a:latin typeface="+mn-lt"/>
                        </a:rPr>
                        <a:t>"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II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ru-RU" sz="1800" u="none" strike="noStrike" dirty="0" smtClean="0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u="none" strike="noStrike" dirty="0" smtClean="0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u="none" strike="noStrike" dirty="0" smtClean="0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u="none" strike="noStrike" dirty="0" smtClean="0">
                          <a:effectLst/>
                          <a:latin typeface="+mn-lt"/>
                        </a:rPr>
                        <a:t>3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0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+mn-lt"/>
                        </a:rPr>
                        <a:t>«</a:t>
                      </a:r>
                      <a:r>
                        <a:rPr lang="ru-RU" sz="1200" u="none" strike="noStrike" dirty="0" err="1" smtClean="0">
                          <a:effectLst/>
                          <a:latin typeface="+mn-lt"/>
                        </a:rPr>
                        <a:t>Бейнеуская</a:t>
                      </a:r>
                      <a:r>
                        <a:rPr lang="ru-RU" sz="1200" u="none" strike="noStrike" dirty="0" smtClean="0">
                          <a:effectLst/>
                          <a:latin typeface="+mn-lt"/>
                        </a:rPr>
                        <a:t> центральная районная больница"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II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u="none" strike="noStrike" dirty="0" smtClean="0">
                          <a:effectLst/>
                          <a:latin typeface="+mn-lt"/>
                        </a:rPr>
                        <a:t>3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ru-RU" sz="1800" u="none" strike="noStrike" dirty="0" smtClean="0">
                          <a:effectLst/>
                          <a:latin typeface="+mn-lt"/>
                        </a:rPr>
                        <a:t>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u="none" strike="noStrike" dirty="0" smtClean="0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63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"</a:t>
                      </a:r>
                      <a:r>
                        <a:rPr lang="ru-RU" sz="1200" u="none" strike="noStrike" dirty="0" err="1">
                          <a:effectLst/>
                          <a:latin typeface="+mn-lt"/>
                        </a:rPr>
                        <a:t>Жетыбайская</a:t>
                      </a:r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 сельская больница"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II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u="none" strike="noStrike" dirty="0" smtClean="0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ru-RU" sz="1800" u="none" strike="noStrike" dirty="0" smtClean="0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u="none" strike="noStrike" dirty="0" smtClean="0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30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+mn-lt"/>
                        </a:rPr>
                        <a:t>«</a:t>
                      </a:r>
                      <a:r>
                        <a:rPr lang="ru-RU" sz="1200" u="none" strike="noStrike" dirty="0" err="1" smtClean="0">
                          <a:effectLst/>
                          <a:latin typeface="+mn-lt"/>
                        </a:rPr>
                        <a:t>Мунайлинская</a:t>
                      </a:r>
                      <a:r>
                        <a:rPr lang="ru-RU" sz="1200" u="none" strike="noStrike" dirty="0" smtClean="0">
                          <a:effectLst/>
                          <a:latin typeface="+mn-lt"/>
                        </a:rPr>
                        <a:t> центральная районная больница"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I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ru-RU" sz="1800" u="none" strike="noStrike" dirty="0" smtClean="0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u="none" strike="noStrike" dirty="0" smtClean="0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ru-RU" sz="180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u="none" strike="noStrike" dirty="0" smtClean="0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30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+mn-lt"/>
                        </a:rPr>
                        <a:t>«</a:t>
                      </a:r>
                      <a:r>
                        <a:rPr lang="ru-RU" sz="1200" u="none" strike="noStrike" dirty="0" err="1" smtClean="0">
                          <a:effectLst/>
                          <a:latin typeface="+mn-lt"/>
                        </a:rPr>
                        <a:t>Мангистауская</a:t>
                      </a:r>
                      <a:r>
                        <a:rPr lang="ru-RU" sz="1200" u="none" strike="noStrike" dirty="0" smtClean="0">
                          <a:effectLst/>
                          <a:latin typeface="+mn-lt"/>
                        </a:rPr>
                        <a:t> центральная </a:t>
                      </a:r>
                      <a:r>
                        <a:rPr lang="ru-RU" sz="1200" u="none" strike="noStrike" dirty="0" err="1" smtClean="0">
                          <a:effectLst/>
                          <a:latin typeface="+mn-lt"/>
                        </a:rPr>
                        <a:t>районнаябольница</a:t>
                      </a:r>
                      <a:r>
                        <a:rPr lang="ru-RU" sz="1200" u="none" strike="noStrike" dirty="0" smtClean="0">
                          <a:effectLst/>
                          <a:latin typeface="+mn-lt"/>
                        </a:rPr>
                        <a:t>"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+mn-lt"/>
                        </a:rPr>
                        <a:t>I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u="none" strike="noStrike" dirty="0" smtClean="0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u="none" strike="noStrike" dirty="0" smtClean="0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ru-RU" sz="1800" u="none" strike="noStrike" dirty="0" smtClean="0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u="none" strike="noStrike" dirty="0" smtClean="0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530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+mn-lt"/>
                        </a:rPr>
                        <a:t>«</a:t>
                      </a:r>
                      <a:r>
                        <a:rPr lang="ru-RU" sz="1200" u="none" strike="noStrike" dirty="0" err="1" smtClean="0">
                          <a:effectLst/>
                          <a:latin typeface="+mn-lt"/>
                        </a:rPr>
                        <a:t>Тупкараганская</a:t>
                      </a:r>
                      <a:r>
                        <a:rPr lang="ru-RU" sz="1200" u="none" strike="noStrike" dirty="0" smtClean="0">
                          <a:effectLst/>
                          <a:latin typeface="+mn-lt"/>
                        </a:rPr>
                        <a:t> центральная районная больница"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+mn-lt"/>
                        </a:rPr>
                        <a:t>I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u="none" strike="noStrike" dirty="0" smtClean="0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530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+mn-lt"/>
                        </a:rPr>
                        <a:t>«</a:t>
                      </a:r>
                      <a:r>
                        <a:rPr lang="ru-RU" sz="1200" u="none" strike="noStrike" dirty="0" err="1" smtClean="0">
                          <a:effectLst/>
                          <a:latin typeface="+mn-lt"/>
                        </a:rPr>
                        <a:t>Каракиянская</a:t>
                      </a:r>
                      <a:r>
                        <a:rPr lang="ru-RU" sz="1200" u="none" strike="noStrike" dirty="0" smtClean="0">
                          <a:effectLst/>
                          <a:latin typeface="+mn-lt"/>
                        </a:rPr>
                        <a:t> центральная районная</a:t>
                      </a:r>
                      <a:r>
                        <a:rPr lang="ru-RU" sz="1200" u="none" strike="noStrike" baseline="0" dirty="0" smtClean="0">
                          <a:effectLst/>
                          <a:latin typeface="+mn-lt"/>
                        </a:rPr>
                        <a:t> больница</a:t>
                      </a:r>
                      <a:r>
                        <a:rPr lang="ru-RU" sz="1200" u="none" strike="noStrike" dirty="0" smtClean="0">
                          <a:effectLst/>
                          <a:latin typeface="+mn-lt"/>
                        </a:rPr>
                        <a:t>"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+mn-lt"/>
                        </a:rPr>
                        <a:t>I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+mn-lt"/>
                        </a:rPr>
                        <a:t>1</a:t>
                      </a:r>
                      <a:endParaRPr lang="ru-RU" sz="18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ru-RU" sz="1800" u="none" strike="noStrike" dirty="0" smtClean="0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u="none" strike="noStrike" dirty="0" smtClean="0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50388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+mn-lt"/>
                        </a:rPr>
                        <a:t>ВСЕГО</a:t>
                      </a:r>
                      <a:r>
                        <a:rPr lang="ru-RU" sz="12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600" b="1" u="none" strike="noStrike" dirty="0" smtClean="0">
                          <a:effectLst/>
                          <a:latin typeface="+mn-lt"/>
                        </a:rPr>
                        <a:t>4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600" b="1" u="none" strike="noStrike" dirty="0" smtClean="0">
                          <a:effectLst/>
                          <a:latin typeface="+mn-lt"/>
                        </a:rPr>
                        <a:t>2</a:t>
                      </a:r>
                      <a:r>
                        <a:rPr lang="kk-KZ" sz="1600" b="1" u="none" strike="noStrike" baseline="0" dirty="0" smtClean="0">
                          <a:effectLst/>
                          <a:latin typeface="+mn-lt"/>
                        </a:rPr>
                        <a:t> (+2 МОБ)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600" b="1" u="none" strike="noStrike" dirty="0" smtClean="0">
                          <a:effectLst/>
                          <a:latin typeface="+mn-lt"/>
                        </a:rPr>
                        <a:t>7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600" b="1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600" b="1" u="none" strike="noStrike" dirty="0" smtClean="0">
                          <a:effectLst/>
                          <a:latin typeface="+mn-lt"/>
                        </a:rPr>
                        <a:t>7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+mn-lt"/>
                        </a:rPr>
                        <a:t>0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 rot="10800000" flipV="1">
            <a:off x="179512" y="6525342"/>
            <a:ext cx="8856984" cy="288033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400" b="1" dirty="0">
                <a:latin typeface="+mn-lt"/>
              </a:rPr>
              <a:t/>
            </a:r>
            <a:br>
              <a:rPr lang="ru-RU" sz="1400" b="1" dirty="0">
                <a:latin typeface="+mn-lt"/>
              </a:rPr>
            </a:br>
            <a:endParaRPr lang="ru-RU" sz="1400" b="1" dirty="0">
              <a:latin typeface="+mn-lt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79510" y="260648"/>
            <a:ext cx="8712970" cy="504056"/>
          </a:xfrm>
          <a:prstGeom prst="rect">
            <a:avLst/>
          </a:prstGeom>
        </p:spPr>
        <p:txBody>
          <a:bodyPr vert="horz" anchor="ctr">
            <a:normAutofit fontScale="4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5500" b="1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84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321890"/>
              </p:ext>
            </p:extLst>
          </p:nvPr>
        </p:nvGraphicFramePr>
        <p:xfrm>
          <a:off x="179512" y="548680"/>
          <a:ext cx="8784976" cy="6081091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600400"/>
                <a:gridCol w="5184576"/>
              </a:tblGrid>
              <a:tr h="444002">
                <a:tc gridSpan="2">
                  <a:txBody>
                    <a:bodyPr/>
                    <a:lstStyle/>
                    <a:p>
                      <a:pPr algn="ctr"/>
                      <a:r>
                        <a:rPr lang="kk-KZ" sz="2400" dirty="0" smtClean="0"/>
                        <a:t>Обучение специалистов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25354"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 smtClean="0"/>
                        <a:t>Темы 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 smtClean="0"/>
                        <a:t>Количество обученных специалистов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4835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Вопросы неотложной помощи при травме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 врачей и 20 средних медицинских работников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05874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«Экстренные врачебные действия при обширных травмах» региональным представительством Международного комитета Красного Креста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 специалистов (врачи скорой помощи, травматологи, хирурги больниц и поликлиник области)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83471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/>
                        <a:t>Симуляционные</a:t>
                      </a:r>
                      <a:r>
                        <a:rPr lang="ru-RU" sz="1400" dirty="0" smtClean="0"/>
                        <a:t> навыки при неотложных критических состояниях на базе </a:t>
                      </a:r>
                      <a:r>
                        <a:rPr lang="ru-RU" sz="1400" dirty="0" err="1" smtClean="0"/>
                        <a:t>Симуляционного</a:t>
                      </a:r>
                      <a:r>
                        <a:rPr lang="ru-RU" sz="1400" dirty="0" smtClean="0"/>
                        <a:t> центра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116 </a:t>
                      </a:r>
                      <a:r>
                        <a:rPr lang="ru-RU" sz="1400" dirty="0" err="1" smtClean="0"/>
                        <a:t>парамедиков</a:t>
                      </a:r>
                      <a:r>
                        <a:rPr lang="ru-RU" sz="1400" dirty="0" smtClean="0"/>
                        <a:t>, в том числе 17 средних медицинских работников, 12 фельдшеров, 55 водителей и 32 санитаров.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6187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Выездной цикл в г. Актау </a:t>
                      </a:r>
                    </a:p>
                    <a:p>
                      <a:pPr algn="ctr"/>
                      <a:r>
                        <a:rPr lang="ru-RU" sz="1400" dirty="0" smtClean="0"/>
                        <a:t>по переподготовке </a:t>
                      </a:r>
                      <a:r>
                        <a:rPr lang="ru-RU" sz="1400" dirty="0" err="1" smtClean="0"/>
                        <a:t>реабилитологов</a:t>
                      </a:r>
                      <a:r>
                        <a:rPr lang="ru-RU" sz="1400" dirty="0" smtClean="0"/>
                        <a:t>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18 специалистов (травматологи, терапевты, </a:t>
                      </a:r>
                      <a:r>
                        <a:rPr lang="ru-RU" sz="1400" dirty="0" err="1" smtClean="0"/>
                        <a:t>реабилитологи</a:t>
                      </a:r>
                      <a:r>
                        <a:rPr lang="ru-RU" sz="1400" dirty="0" smtClean="0"/>
                        <a:t>, невропатологи, кардиологи, нейрохирурги)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218674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/>
                        <a:t>Запланирован</a:t>
                      </a:r>
                      <a:r>
                        <a:rPr lang="kk-KZ" sz="1400" baseline="0" dirty="0" smtClean="0"/>
                        <a:t> выездной цикл в г. Актау представителями </a:t>
                      </a:r>
                      <a:r>
                        <a:rPr lang="ru-RU" sz="1400" baseline="0" dirty="0" smtClean="0"/>
                        <a:t>Казахского медицинского университета непрерывного образования по следующим циклам:</a:t>
                      </a:r>
                    </a:p>
                    <a:p>
                      <a:pPr marL="342900" indent="-342900" algn="ctr">
                        <a:buAutoNum type="arabicPeriod"/>
                      </a:pPr>
                      <a:r>
                        <a:rPr lang="ru-RU" sz="1400" baseline="0" dirty="0" smtClean="0"/>
                        <a:t>Особенности диагностики и лечение при </a:t>
                      </a:r>
                      <a:r>
                        <a:rPr lang="ru-RU" sz="1400" baseline="0" dirty="0" err="1" smtClean="0"/>
                        <a:t>политравмах</a:t>
                      </a:r>
                      <a:r>
                        <a:rPr lang="ru-RU" sz="1400" baseline="0" dirty="0" smtClean="0"/>
                        <a:t> (108 ч/2нед.);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1400" baseline="0" dirty="0" smtClean="0"/>
                        <a:t>2. Оказание первой медицинской помощи при травме на месте происшествия (108 ч/2 </a:t>
                      </a:r>
                      <a:r>
                        <a:rPr lang="ru-RU" sz="1400" baseline="0" dirty="0" err="1" smtClean="0"/>
                        <a:t>нед</a:t>
                      </a:r>
                      <a:r>
                        <a:rPr lang="ru-RU" sz="1400" baseline="0" dirty="0" smtClean="0"/>
                        <a:t>.).</a:t>
                      </a:r>
                      <a:endParaRPr lang="ru-RU" sz="14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Врачи и СМР (92, в том числе: врачей – 30 (травматологи-13, хирурги- 11, нейрохирурги - 1, анестезиологи - реаниматологи -3, психиатры - 1, ВОП–1), СМР – 52 (медсестры – 32, фельдшеры - 30)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333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575309"/>
              </p:ext>
            </p:extLst>
          </p:nvPr>
        </p:nvGraphicFramePr>
        <p:xfrm>
          <a:off x="251521" y="764704"/>
          <a:ext cx="8568952" cy="5166197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901299"/>
                <a:gridCol w="5667653"/>
              </a:tblGrid>
              <a:tr h="308024"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Проблемы</a:t>
                      </a:r>
                      <a:r>
                        <a:rPr lang="kk-KZ" sz="16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Пути решения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428112"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Уровень оснащенности МТО </a:t>
                      </a:r>
                      <a:r>
                        <a:rPr lang="ru-RU" sz="1600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Бейнеуской</a:t>
                      </a:r>
                      <a:r>
                        <a:rPr lang="ru-RU" sz="16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ЦРБ и </a:t>
                      </a:r>
                      <a:r>
                        <a:rPr lang="ru-RU" sz="1600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Жетыбайской</a:t>
                      </a:r>
                      <a:r>
                        <a:rPr lang="ru-RU" sz="16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СБ не соответствует нормативу (приказ МЗ РК №352 от 06.06.2011г.)</a:t>
                      </a:r>
                      <a:endParaRPr lang="ru-RU" sz="16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itchFamily="2" charset="2"/>
                        <a:buChar char="Ø"/>
                      </a:pPr>
                      <a:r>
                        <a:rPr lang="ru-RU" sz="16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На октябрьской сессию областного </a:t>
                      </a:r>
                      <a:r>
                        <a:rPr lang="ru-RU" sz="1600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маслихата</a:t>
                      </a:r>
                      <a:r>
                        <a:rPr lang="ru-RU" sz="16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sz="1600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выделено 18 066,0 тыс. тенге для оснащения МТО </a:t>
                      </a:r>
                      <a:r>
                        <a:rPr lang="ru-RU" sz="16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Бейнеуской</a:t>
                      </a:r>
                      <a:r>
                        <a:rPr lang="ru-RU" sz="16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ЦРБ</a:t>
                      </a:r>
                    </a:p>
                    <a:p>
                      <a:pPr marL="285750" indent="-285750" algn="ctr">
                        <a:buFont typeface="Wingdings" pitchFamily="2" charset="2"/>
                        <a:buChar char="Ø"/>
                      </a:pPr>
                      <a:r>
                        <a:rPr lang="ru-RU" sz="16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Необходимо</a:t>
                      </a:r>
                      <a:r>
                        <a:rPr lang="ru-RU" sz="1600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выделение средств на оснащения МТО </a:t>
                      </a:r>
                      <a:r>
                        <a:rPr lang="ru-RU" sz="1600" kern="1200" baseline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Жетыбайской</a:t>
                      </a:r>
                      <a:r>
                        <a:rPr lang="ru-RU" sz="1600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СБ </a:t>
                      </a:r>
                      <a:r>
                        <a:rPr lang="ru-RU" sz="16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 </a:t>
                      </a:r>
                      <a:endParaRPr lang="ru-RU" sz="16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276437"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Отсутствие трассового медико-спасательного пункта на аварийно-опасном участке в районе села </a:t>
                      </a:r>
                      <a:r>
                        <a:rPr lang="ru-RU" sz="1600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Сай</a:t>
                      </a:r>
                      <a:r>
                        <a:rPr lang="ru-RU" sz="16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-Утес расположенного вдоль трассы республиканского значения Актау – Атырау</a:t>
                      </a:r>
                      <a:endParaRPr lang="ru-RU" sz="16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Направлено письмо Министру внутренних  дел  Республики Казахстан К. </a:t>
                      </a:r>
                      <a:r>
                        <a:rPr lang="ru-RU" sz="1600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Касымову</a:t>
                      </a:r>
                      <a:r>
                        <a:rPr lang="ru-RU" sz="16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, Министру здравоохранения  и  социального развития   Республики   Казахстан Т. </a:t>
                      </a:r>
                      <a:r>
                        <a:rPr lang="ru-RU" sz="1600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Дуйсеновой</a:t>
                      </a:r>
                      <a:r>
                        <a:rPr lang="ru-RU" sz="16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 за  подписью  заместителя  </a:t>
                      </a:r>
                      <a:r>
                        <a:rPr lang="ru-RU" sz="1600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акима</a:t>
                      </a:r>
                      <a:r>
                        <a:rPr lang="ru-RU" sz="16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  области  Б. </a:t>
                      </a:r>
                      <a:r>
                        <a:rPr lang="ru-RU" sz="1600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Нургазиевой</a:t>
                      </a:r>
                      <a:r>
                        <a:rPr lang="ru-RU" sz="16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sz="1600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для</a:t>
                      </a:r>
                      <a:r>
                        <a:rPr lang="ru-RU" sz="16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решения вопроса  открытия трассового медико-спасательного пункта на аварийно-опасном участке в районе села </a:t>
                      </a:r>
                      <a:r>
                        <a:rPr lang="ru-RU" sz="1600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Сай</a:t>
                      </a:r>
                      <a:r>
                        <a:rPr lang="ru-RU" sz="16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-Утес расположенного вдоль трассы республиканского значения Актау – Атырау</a:t>
                      </a:r>
                      <a:r>
                        <a:rPr lang="kk-KZ" sz="16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.</a:t>
                      </a:r>
                      <a:r>
                        <a:rPr lang="kk-KZ" sz="1600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sz="1600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  <a:endParaRPr lang="ru-RU" sz="16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01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1812970"/>
              </p:ext>
            </p:extLst>
          </p:nvPr>
        </p:nvGraphicFramePr>
        <p:xfrm>
          <a:off x="-1015" y="116632"/>
          <a:ext cx="9145015" cy="6596674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096344"/>
                <a:gridCol w="6048671"/>
              </a:tblGrid>
              <a:tr h="293974"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Проблемные</a:t>
                      </a:r>
                      <a:r>
                        <a:rPr lang="kk-KZ" sz="18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вопросы</a:t>
                      </a:r>
                      <a:endParaRPr lang="ru-RU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Пути решения</a:t>
                      </a:r>
                      <a:endParaRPr lang="ru-RU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6230914">
                <a:tc>
                  <a:txBody>
                    <a:bodyPr/>
                    <a:lstStyle/>
                    <a:p>
                      <a:pPr algn="ctr"/>
                      <a:r>
                        <a:rPr lang="kk-KZ" sz="1300" b="1" kern="1200" dirty="0" smtClean="0"/>
                        <a:t>В структуре смертности от травматизма 50,8 </a:t>
                      </a:r>
                      <a:r>
                        <a:rPr lang="en-US" sz="1300" b="1" kern="1200" dirty="0" smtClean="0"/>
                        <a:t>% </a:t>
                      </a:r>
                      <a:r>
                        <a:rPr lang="ru-RU" sz="1300" b="1" kern="1200" dirty="0" smtClean="0"/>
                        <a:t> смертности </a:t>
                      </a:r>
                      <a:r>
                        <a:rPr lang="kk-KZ" sz="1300" b="1" kern="1200" dirty="0" smtClean="0"/>
                        <a:t>происходит на месте происшествия </a:t>
                      </a:r>
                      <a:endParaRPr lang="ru-RU" sz="13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kern="1200" dirty="0" smtClean="0"/>
                        <a:t> </a:t>
                      </a:r>
                    </a:p>
                    <a:p>
                      <a:pPr marL="285750" indent="-285750" algn="ctr">
                        <a:buFont typeface="Wingdings" pitchFamily="2" charset="2"/>
                        <a:buChar char="Ø"/>
                      </a:pPr>
                      <a:r>
                        <a:rPr lang="ru-RU" sz="1400" kern="1200" dirty="0" smtClean="0"/>
                        <a:t>Обучение сотрудников ДВД, ДЧС, ЦМК    навыкам оказания первой</a:t>
                      </a:r>
                      <a:r>
                        <a:rPr lang="ru-RU" sz="1400" kern="1200" baseline="0" dirty="0" smtClean="0"/>
                        <a:t> медицинской помощи </a:t>
                      </a:r>
                      <a:r>
                        <a:rPr lang="ru-RU" sz="1400" kern="1200" dirty="0" smtClean="0"/>
                        <a:t>при неотложных критических состояниях на базе  </a:t>
                      </a:r>
                      <a:r>
                        <a:rPr lang="ru-RU" sz="1400" kern="1200" dirty="0" err="1" smtClean="0"/>
                        <a:t>Симуляционного</a:t>
                      </a:r>
                      <a:r>
                        <a:rPr lang="ru-RU" sz="1400" kern="1200" dirty="0" smtClean="0"/>
                        <a:t> центра  МОБ;</a:t>
                      </a:r>
                    </a:p>
                    <a:p>
                      <a:pPr marL="285750" indent="-285750" algn="ctr">
                        <a:buFont typeface="Wingdings" pitchFamily="2" charset="2"/>
                        <a:buChar char="Ø"/>
                      </a:pPr>
                      <a:r>
                        <a:rPr lang="ru-RU" sz="1400" kern="1200" dirty="0" smtClean="0"/>
                        <a:t> Комплектация укладки  (комплект приборов, инструментов, лекарственных средств и изделий медицинского назначения) сотрудников ДВД, ДЧС, ЦМК ;</a:t>
                      </a:r>
                    </a:p>
                    <a:p>
                      <a:pPr marL="285750" indent="-285750" algn="ctr">
                        <a:buFont typeface="Wingdings" pitchFamily="2" charset="2"/>
                        <a:buChar char="Ø"/>
                      </a:pPr>
                      <a:r>
                        <a:rPr lang="ru-RU" sz="1400" kern="1200" dirty="0" smtClean="0"/>
                        <a:t>предусмотреть наличие наркотических средств в списке  лекарственных   препаратов   укладки  сотрудников ДВД, ДЧС, ЦМК  для оказания экстренной медицинской помощи больным с травмой, </a:t>
                      </a:r>
                      <a:r>
                        <a:rPr lang="ru-RU" sz="1400" kern="1200" dirty="0" err="1" smtClean="0"/>
                        <a:t>политравмой</a:t>
                      </a:r>
                      <a:r>
                        <a:rPr lang="ru-RU" sz="1400" kern="1200" dirty="0" smtClean="0"/>
                        <a:t> на уровне трассовых медико-спасательных  пунктов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ru-RU" sz="1400" kern="1200" dirty="0" smtClean="0"/>
                        <a:t> </a:t>
                      </a:r>
                      <a:r>
                        <a:rPr lang="kk-KZ" sz="1400" b="1" kern="1200" dirty="0" smtClean="0"/>
                        <a:t>Руководителю Инспекции транспортного контроля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kk-KZ" sz="1400" b="1" kern="1200" dirty="0" smtClean="0"/>
                        <a:t> рассмотреть возможность:</a:t>
                      </a:r>
                    </a:p>
                    <a:p>
                      <a:pPr marL="285750" indent="-285750" algn="ctr">
                        <a:buFont typeface="Wingdings" pitchFamily="2" charset="2"/>
                        <a:buChar char="Ø"/>
                      </a:pPr>
                      <a:r>
                        <a:rPr lang="ru-RU" sz="1400" kern="1200" dirty="0" smtClean="0"/>
                        <a:t> Обязательного прохождения курсов по оказанию первой </a:t>
                      </a:r>
                      <a:r>
                        <a:rPr lang="ru-RU" sz="1400" kern="1200" dirty="0" err="1" smtClean="0"/>
                        <a:t>доврчебной</a:t>
                      </a:r>
                      <a:r>
                        <a:rPr lang="ru-RU" sz="1400" kern="1200" dirty="0" smtClean="0"/>
                        <a:t> помощи и последующей аттестации водителей и кондукторов автобусов, такси, в том числе и междугородных;</a:t>
                      </a:r>
                    </a:p>
                    <a:p>
                      <a:pPr marL="285750" indent="-285750" algn="ctr">
                        <a:buFont typeface="Wingdings" pitchFamily="2" charset="2"/>
                        <a:buChar char="Ø"/>
                      </a:pPr>
                      <a:r>
                        <a:rPr lang="ru-RU" sz="1400" kern="1200" dirty="0" smtClean="0"/>
                        <a:t> Обязательного прохождения дорожных полицейских курсов оказания первой доврачебной помощи;</a:t>
                      </a:r>
                    </a:p>
                    <a:p>
                      <a:pPr marL="285750" indent="-285750" algn="ctr">
                        <a:buFont typeface="Wingdings" pitchFamily="2" charset="2"/>
                        <a:buChar char="Ø"/>
                      </a:pPr>
                      <a:r>
                        <a:rPr lang="ru-RU" sz="1400" kern="1200" dirty="0" smtClean="0"/>
                        <a:t> Регулярного, не реже 2 раза в год, прохождения водителями междугородних транспортных сообщений психосоциального консультирования;</a:t>
                      </a:r>
                    </a:p>
                    <a:p>
                      <a:pPr marL="285750" indent="-285750" algn="ctr">
                        <a:buFont typeface="Wingdings" pitchFamily="2" charset="2"/>
                        <a:buChar char="Ø"/>
                      </a:pPr>
                      <a:r>
                        <a:rPr lang="ru-RU" sz="1400" kern="1200" dirty="0" smtClean="0"/>
                        <a:t>Установки дорожных знаков, ограничивающих скоростной режим, вдоль трасс «Актау-</a:t>
                      </a:r>
                      <a:r>
                        <a:rPr lang="ru-RU" sz="1400" kern="1200" dirty="0" err="1" smtClean="0"/>
                        <a:t>Жанозен</a:t>
                      </a:r>
                      <a:r>
                        <a:rPr lang="ru-RU" sz="1400" kern="1200" dirty="0" smtClean="0"/>
                        <a:t>», «Актау-</a:t>
                      </a:r>
                      <a:r>
                        <a:rPr lang="ru-RU" sz="1400" kern="1200" dirty="0" err="1" smtClean="0"/>
                        <a:t>Шетпе</a:t>
                      </a:r>
                      <a:r>
                        <a:rPr lang="ru-RU" sz="1400" kern="1200" dirty="0" smtClean="0"/>
                        <a:t>», «</a:t>
                      </a:r>
                      <a:r>
                        <a:rPr lang="ru-RU" sz="1400" kern="1200" dirty="0" err="1" smtClean="0"/>
                        <a:t>Шетпе</a:t>
                      </a:r>
                      <a:r>
                        <a:rPr lang="ru-RU" sz="1400" kern="1200" dirty="0" smtClean="0"/>
                        <a:t>-Бейнеу»;</a:t>
                      </a:r>
                    </a:p>
                    <a:p>
                      <a:pPr marL="285750" indent="-285750" algn="ctr">
                        <a:buFont typeface="Wingdings" pitchFamily="2" charset="2"/>
                        <a:buChar char="Ø"/>
                      </a:pPr>
                      <a:r>
                        <a:rPr lang="ru-RU" sz="1400" kern="1200" dirty="0" smtClean="0"/>
                        <a:t>Установки дополнительных радарных систем и видеокамер в вышеуказанных трассах.</a:t>
                      </a:r>
                    </a:p>
                    <a:p>
                      <a:pPr marL="0" indent="0" algn="ctr">
                        <a:buFont typeface="Wingdings" pitchFamily="2" charset="2"/>
                        <a:buNone/>
                      </a:pPr>
                      <a:r>
                        <a:rPr lang="ru-RU" sz="1400" kern="1200" dirty="0" smtClean="0"/>
                        <a:t> </a:t>
                      </a:r>
                      <a:endParaRPr lang="ru-RU" sz="1400" kern="12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969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627" y="404664"/>
            <a:ext cx="8928992" cy="936104"/>
          </a:xfrm>
          <a:noFill/>
          <a:ln w="28575">
            <a:noFill/>
          </a:ln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Дорожная карта по внедрению интегрированной модели управления 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онкологическими заболеваниями на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2016-2019 годы</a:t>
            </a:r>
            <a:endParaRPr lang="ru-RU" sz="20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412776"/>
            <a:ext cx="8928992" cy="5328592"/>
          </a:xfrm>
          <a:noFill/>
          <a:ln w="28575">
            <a:noFill/>
          </a:ln>
        </p:spPr>
        <p:txBody>
          <a:bodyPr>
            <a:noAutofit/>
          </a:bodyPr>
          <a:lstStyle/>
          <a:p>
            <a:pPr algn="just"/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Всего запланировано  48– мероприятий , из которых: </a:t>
            </a:r>
          </a:p>
          <a:p>
            <a:pPr algn="just"/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выполнены – 42 (87,5%)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;</a:t>
            </a:r>
            <a:endParaRPr lang="ru-RU" sz="20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В процессе выполнения – 4 (8,3%)</a:t>
            </a:r>
          </a:p>
          <a:p>
            <a:pPr marL="109728" indent="0" algn="just">
              <a:buNone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1)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организация гистологической и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имунногистохимических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лаборатории 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ru-RU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109728" indent="0" algn="just">
              <a:buNone/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)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открытие кабинета телемедицины путем передачи из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Мунайлинской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ЦРБ в ООД.</a:t>
            </a:r>
          </a:p>
          <a:p>
            <a:pPr marL="109728" indent="0" algn="just">
              <a:buNone/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3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)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в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недрение локальных информационных  систем в ООД и медицинских организациях по механизму ГЧП с участием ТОО «Жар</a:t>
            </a:r>
            <a:r>
              <a:rPr lang="kk-KZ" sz="2000" dirty="0" smtClean="0">
                <a:solidFill>
                  <a:schemeClr val="tx2">
                    <a:lumMod val="50000"/>
                  </a:schemeClr>
                </a:solidFill>
              </a:rPr>
              <a:t>қ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ын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болашақ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»</a:t>
            </a:r>
          </a:p>
          <a:p>
            <a:pPr marL="109728" indent="0" algn="just">
              <a:buNone/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Не выполнены – 2 (4,2%)</a:t>
            </a:r>
          </a:p>
          <a:p>
            <a:pPr marL="109728" indent="0" algn="just">
              <a:buNone/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1)подготовка специалиста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цитолога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 ЖГП №1 на 2016год</a:t>
            </a:r>
          </a:p>
          <a:p>
            <a:pPr marL="109728" indent="0" algn="just">
              <a:buNone/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2)подготовка специалистов: онколога , маммолога  и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эндоскописта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в ЖГП №2 на 2016 год</a:t>
            </a:r>
            <a:endParaRPr lang="ru-RU" sz="18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36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06378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4624"/>
            <a:ext cx="8712968" cy="792088"/>
          </a:xfr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Целевые индикаторы для реализации Дорожной карты по внедрению интегрированной модели онкологическими заболеваниями в Мангистауской области на 2016-2019 годы</a:t>
            </a:r>
            <a:endParaRPr lang="ru-RU" sz="16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3957501"/>
              </p:ext>
            </p:extLst>
          </p:nvPr>
        </p:nvGraphicFramePr>
        <p:xfrm>
          <a:off x="107506" y="1052736"/>
          <a:ext cx="8928990" cy="5536799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45483"/>
                <a:gridCol w="2530846"/>
                <a:gridCol w="653341"/>
                <a:gridCol w="725934"/>
                <a:gridCol w="1960022"/>
                <a:gridCol w="989911"/>
                <a:gridCol w="640379"/>
                <a:gridCol w="983074"/>
              </a:tblGrid>
              <a:tr h="325876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№ </a:t>
                      </a:r>
                      <a:r>
                        <a:rPr lang="ru-RU" sz="1400" dirty="0" err="1" smtClean="0"/>
                        <a:t>пп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Целевой индикатор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Ед. </a:t>
                      </a:r>
                      <a:r>
                        <a:rPr lang="ru-RU" sz="1400" dirty="0" err="1" smtClean="0"/>
                        <a:t>изм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Годы реализации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4205">
                <a:tc vMerge="1">
                  <a:txBody>
                    <a:bodyPr/>
                    <a:lstStyle/>
                    <a:p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2016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Исполнение за 9 месяцев 2016г</a:t>
                      </a:r>
                      <a:endParaRPr lang="ru-RU" sz="1400" b="1" dirty="0" smtClean="0">
                        <a:solidFill>
                          <a:srgbClr val="FF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2017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2018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2019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/>
                </a:tc>
              </a:tr>
              <a:tr h="55533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Смертность от ЗНО</a:t>
                      </a:r>
                    </a:p>
                    <a:p>
                      <a:pPr algn="ctr"/>
                      <a:r>
                        <a:rPr lang="ru-RU" sz="1400" dirty="0" smtClean="0"/>
                        <a:t> на 100 тыс. население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% о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60,6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58,9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60,5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60,4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60,2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/>
                </a:tc>
              </a:tr>
              <a:tr h="87606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>
                    <a:solidFill>
                      <a:schemeClr val="accent3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Ранняя выявляемость ЗНО </a:t>
                      </a:r>
                    </a:p>
                    <a:p>
                      <a:pPr algn="ctr"/>
                      <a:r>
                        <a:rPr lang="ru-RU" sz="1400" dirty="0" smtClean="0"/>
                        <a:t>(</a:t>
                      </a:r>
                      <a:r>
                        <a:rPr lang="en-US" sz="1400" dirty="0" smtClean="0"/>
                        <a:t>I</a:t>
                      </a:r>
                      <a:r>
                        <a:rPr lang="ru-RU" sz="1400" dirty="0" smtClean="0"/>
                        <a:t>-</a:t>
                      </a:r>
                      <a:r>
                        <a:rPr lang="ru-RU" sz="1400" baseline="0" dirty="0" smtClean="0"/>
                        <a:t> стадия), удельный вес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>
                    <a:solidFill>
                      <a:schemeClr val="accent3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%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>
                    <a:solidFill>
                      <a:schemeClr val="accent3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15,3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>
                    <a:solidFill>
                      <a:schemeClr val="accent3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17,6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>
                    <a:solidFill>
                      <a:schemeClr val="accent3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15,4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15,6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16,0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/>
                </a:tc>
              </a:tr>
              <a:tr h="8863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Удельный вес </a:t>
                      </a:r>
                      <a:r>
                        <a:rPr lang="en-US" sz="1400" dirty="0" smtClean="0"/>
                        <a:t>III-IV</a:t>
                      </a:r>
                      <a:r>
                        <a:rPr lang="ru-RU" sz="1400" dirty="0" smtClean="0"/>
                        <a:t> стадии ЗНО визуальной локализации, удельный вес в %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%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15,0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12,6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14,8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14,7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14,5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/>
                </a:tc>
              </a:tr>
              <a:tr h="68623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>
                    <a:solidFill>
                      <a:schemeClr val="accent3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Удельный вес больных со ЗНО, живущих 5 и более лет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>
                    <a:solidFill>
                      <a:schemeClr val="accent3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%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>
                    <a:solidFill>
                      <a:schemeClr val="accent3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41,0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>
                    <a:solidFill>
                      <a:schemeClr val="accent3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</a:t>
                      </a:r>
                      <a:r>
                        <a:rPr lang="en-US" sz="1400" dirty="0" smtClean="0"/>
                        <a:t>1</a:t>
                      </a:r>
                      <a:r>
                        <a:rPr lang="ru-RU" sz="1400" dirty="0" smtClean="0"/>
                        <a:t>,</a:t>
                      </a:r>
                      <a:r>
                        <a:rPr lang="en-US" sz="1400" dirty="0" smtClean="0"/>
                        <a:t>0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>
                    <a:solidFill>
                      <a:schemeClr val="accent3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41,3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41,7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42,0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/>
                </a:tc>
              </a:tr>
              <a:tr h="148684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Охват специализированным противоопухолевым лечением больных, подлежащих лечению, из числа впервые выявленных ЗНО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%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93,0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91,7 </a:t>
                      </a:r>
                    </a:p>
                    <a:p>
                      <a:pPr algn="ctr"/>
                      <a:r>
                        <a:rPr lang="kk-KZ" sz="1400" dirty="0" smtClean="0"/>
                        <a:t>2015</a:t>
                      </a:r>
                      <a:r>
                        <a:rPr lang="kk-KZ" sz="1400" baseline="0" dirty="0" smtClean="0"/>
                        <a:t> – 420 СПЛ</a:t>
                      </a:r>
                    </a:p>
                    <a:p>
                      <a:pPr algn="ctr"/>
                      <a:r>
                        <a:rPr lang="kk-KZ" sz="1400" baseline="0" dirty="0" smtClean="0"/>
                        <a:t>2016 – 586 СПЛ</a:t>
                      </a:r>
                    </a:p>
                    <a:p>
                      <a:pPr algn="ctr"/>
                      <a:r>
                        <a:rPr lang="kk-KZ" sz="1400" baseline="0" dirty="0" smtClean="0"/>
                        <a:t>всего за 2015 г. – 516</a:t>
                      </a:r>
                    </a:p>
                    <a:p>
                      <a:pPr algn="ctr"/>
                      <a:r>
                        <a:rPr lang="kk-KZ" sz="1400" baseline="0" dirty="0" smtClean="0"/>
                        <a:t>за 2016 г. - 639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93,1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93,2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93,4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37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272518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57332976"/>
              </p:ext>
            </p:extLst>
          </p:nvPr>
        </p:nvGraphicFramePr>
        <p:xfrm>
          <a:off x="107504" y="553767"/>
          <a:ext cx="8928992" cy="3993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68747383"/>
              </p:ext>
            </p:extLst>
          </p:nvPr>
        </p:nvGraphicFramePr>
        <p:xfrm>
          <a:off x="107504" y="4660995"/>
          <a:ext cx="8928991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131"/>
                <a:gridCol w="402076"/>
                <a:gridCol w="658731"/>
                <a:gridCol w="512347"/>
                <a:gridCol w="585539"/>
                <a:gridCol w="658731"/>
                <a:gridCol w="512347"/>
                <a:gridCol w="658731"/>
                <a:gridCol w="658731"/>
                <a:gridCol w="731924"/>
                <a:gridCol w="731924"/>
                <a:gridCol w="731924"/>
                <a:gridCol w="731924"/>
                <a:gridCol w="803931"/>
              </a:tblGrid>
              <a:tr h="391411">
                <a:tc gridSpan="2"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РК  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МО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АГП №1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АГП №2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ЖГП №1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ЖГП №2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Бейнеу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Каракия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Жетыбай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Манг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рн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Мунайлы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Тупкараган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6621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2015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Абс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26153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516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142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103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49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19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38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15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23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86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23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0717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2016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Абс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26928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639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176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125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67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44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14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28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97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28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1411"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Динамика роста в %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1,5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20,2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23,5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-  21,4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34,7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153,7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3,5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- 5,3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-8,9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19,9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22,1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7,2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38</a:t>
            </a:fld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3491880" y="3501008"/>
            <a:ext cx="648072" cy="61206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6084168" y="3501008"/>
            <a:ext cx="648714" cy="6799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6732882" y="3501008"/>
            <a:ext cx="647430" cy="6799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07504" y="5517232"/>
            <a:ext cx="936104" cy="1224136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043608" y="4087672"/>
            <a:ext cx="6408712" cy="540061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По заболеваемости -16 место, по динамике выявляемости-1 место по РК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457199" y="2272"/>
            <a:ext cx="8229600" cy="449831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+mn-lt"/>
              </a:rPr>
              <a:t>Заболеваемость </a:t>
            </a:r>
            <a:r>
              <a:rPr lang="ru-RU" sz="2400" b="1" dirty="0" smtClean="0">
                <a:solidFill>
                  <a:schemeClr val="bg1"/>
                </a:solidFill>
                <a:latin typeface="+mn-lt"/>
              </a:rPr>
              <a:t>ЗНО </a:t>
            </a:r>
            <a:endParaRPr lang="ru-RU" sz="24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1385214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39909334"/>
              </p:ext>
            </p:extLst>
          </p:nvPr>
        </p:nvGraphicFramePr>
        <p:xfrm>
          <a:off x="107504" y="548680"/>
          <a:ext cx="8928992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Объект 1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38300670"/>
              </p:ext>
            </p:extLst>
          </p:nvPr>
        </p:nvGraphicFramePr>
        <p:xfrm>
          <a:off x="107950" y="4941167"/>
          <a:ext cx="8928546" cy="16582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19"/>
                <a:gridCol w="632619"/>
                <a:gridCol w="632619"/>
                <a:gridCol w="549969"/>
                <a:gridCol w="648072"/>
                <a:gridCol w="648072"/>
                <a:gridCol w="576064"/>
                <a:gridCol w="576064"/>
                <a:gridCol w="648072"/>
                <a:gridCol w="720080"/>
                <a:gridCol w="720080"/>
                <a:gridCol w="504056"/>
                <a:gridCol w="720080"/>
                <a:gridCol w="720080"/>
              </a:tblGrid>
              <a:tr h="432049"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Индикатор</a:t>
                      </a:r>
                      <a:r>
                        <a:rPr lang="ru-RU" sz="1000" b="1" baseline="0" dirty="0" smtClean="0">
                          <a:solidFill>
                            <a:srgbClr val="FF0000"/>
                          </a:solidFill>
                        </a:rPr>
                        <a:t> - </a:t>
                      </a:r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60,6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РК  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МО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АГП №1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АГП №2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FF00"/>
                          </a:solidFill>
                        </a:rPr>
                        <a:t>ЖГП №1</a:t>
                      </a:r>
                      <a:endParaRPr lang="ru-RU" sz="10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ЖГП №2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FF00"/>
                          </a:solidFill>
                        </a:rPr>
                        <a:t>Бейнеу</a:t>
                      </a:r>
                      <a:endParaRPr lang="ru-RU" sz="10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Каракия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FF00"/>
                          </a:solidFill>
                        </a:rPr>
                        <a:t>Жетыбай</a:t>
                      </a:r>
                      <a:endParaRPr lang="ru-RU" sz="10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</a:rPr>
                        <a:t>Манг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</a:rPr>
                        <a:t>рн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Мунайлы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FF00"/>
                          </a:solidFill>
                        </a:rPr>
                        <a:t>Тупкараган</a:t>
                      </a:r>
                      <a:endParaRPr lang="ru-RU" sz="10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38764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11312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270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73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59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27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12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9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9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38764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11207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279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64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40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28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13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13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489327"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Динамика роста  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</a:rPr>
                        <a:t>удельн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. веса в %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- 2,3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0,3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- 12,6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- 54,9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46,2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9,9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118,1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- 1,2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40,8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18,1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5,3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27,4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39</a:t>
            </a:fld>
            <a:endParaRPr lang="ru-RU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2401757" y="3452169"/>
            <a:ext cx="576064" cy="5760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3707904" y="3356992"/>
            <a:ext cx="576064" cy="5760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 flipH="1">
            <a:off x="-540568" y="6597352"/>
            <a:ext cx="108011" cy="45719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800" dirty="0">
              <a:solidFill>
                <a:srgbClr val="FF0000"/>
              </a:solidFill>
            </a:endParaRPr>
          </a:p>
        </p:txBody>
      </p:sp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457199" y="2272"/>
            <a:ext cx="8229600" cy="449831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+mn-lt"/>
              </a:rPr>
              <a:t>Смертность от ЗНО </a:t>
            </a:r>
            <a:endParaRPr lang="ru-RU" sz="24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69401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36104"/>
          </a:xfrm>
        </p:spPr>
        <p:txBody>
          <a:bodyPr>
            <a:noAutofit/>
          </a:bodyPr>
          <a:lstStyle/>
          <a:p>
            <a:pPr algn="ctr"/>
            <a:r>
              <a:rPr lang="ru-RU" sz="1600" b="1" dirty="0">
                <a:solidFill>
                  <a:prstClr val="black"/>
                </a:solidFill>
                <a:latin typeface="+mn-lt"/>
              </a:rPr>
              <a:t>Индикаторы оценки качества внедрения интегрированной модели оказания помощи больным с острым инфарктом </a:t>
            </a:r>
            <a:r>
              <a:rPr lang="ru-RU" sz="1600" b="1" dirty="0" smtClean="0">
                <a:solidFill>
                  <a:prstClr val="black"/>
                </a:solidFill>
                <a:latin typeface="+mn-lt"/>
              </a:rPr>
              <a:t>миокарда</a:t>
            </a:r>
            <a:r>
              <a:rPr lang="ru-RU" sz="1600" dirty="0">
                <a:solidFill>
                  <a:prstClr val="black"/>
                </a:solidFill>
                <a:latin typeface="+mn-lt"/>
              </a:rPr>
              <a:t/>
            </a:r>
            <a:br>
              <a:rPr lang="ru-RU" sz="1600" dirty="0">
                <a:solidFill>
                  <a:prstClr val="black"/>
                </a:solidFill>
                <a:latin typeface="+mn-lt"/>
              </a:rPr>
            </a:br>
            <a:endParaRPr lang="ru-RU" sz="1600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2137657"/>
              </p:ext>
            </p:extLst>
          </p:nvPr>
        </p:nvGraphicFramePr>
        <p:xfrm>
          <a:off x="179513" y="1082227"/>
          <a:ext cx="8856983" cy="5755303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50128"/>
                <a:gridCol w="4301678"/>
                <a:gridCol w="783407"/>
                <a:gridCol w="3521770"/>
              </a:tblGrid>
              <a:tr h="1248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№</a:t>
                      </a:r>
                      <a:endParaRPr lang="ru-RU" sz="13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614" marR="7614" marT="558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Наименование индикаторов</a:t>
                      </a:r>
                      <a:endParaRPr lang="ru-RU" sz="13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7455" marR="97455" marT="36546" marB="3654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effectLst/>
                        </a:rPr>
                        <a:t>Цел. </a:t>
                      </a:r>
                      <a:r>
                        <a:rPr lang="ru-RU" sz="1300" b="1" dirty="0">
                          <a:effectLst/>
                        </a:rPr>
                        <a:t>уровень</a:t>
                      </a:r>
                      <a:endParaRPr lang="ru-RU" sz="13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614" marR="7614" marT="558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Фактические данные по региону</a:t>
                      </a:r>
                      <a:endParaRPr lang="ru-RU" sz="13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614" marR="7614" marT="5583" marB="0" anchor="ctr"/>
                </a:tc>
              </a:tr>
              <a:tr h="3687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</a:t>
                      </a:r>
                      <a:endParaRPr lang="ru-RU" sz="13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614" marR="7614" marT="558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Доля пациентов, доставленных  в течение 120 </a:t>
                      </a:r>
                      <a:r>
                        <a:rPr lang="ru-RU" sz="13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мин   </a:t>
                      </a:r>
                      <a:r>
                        <a:rPr lang="ru-RU" sz="13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в </a:t>
                      </a:r>
                      <a:r>
                        <a:rPr lang="ru-RU" sz="13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центр Ч.К.В.  </a:t>
                      </a:r>
                      <a:r>
                        <a:rPr lang="ru-RU" sz="13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с момента первого медицинского контакта (ПМК)</a:t>
                      </a:r>
                      <a:endParaRPr lang="ru-RU" sz="13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0152" marR="10152" marT="761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100%</a:t>
                      </a:r>
                      <a:endParaRPr lang="ru-RU" sz="13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614" marR="7614" marT="558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80,6%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Всего </a:t>
                      </a:r>
                      <a:r>
                        <a:rPr lang="ru-RU" sz="13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с ОКС </a:t>
                      </a:r>
                      <a:r>
                        <a:rPr lang="ru-RU" sz="13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361 пациентов</a:t>
                      </a:r>
                      <a:endParaRPr lang="ru-RU" sz="1300" baseline="0" dirty="0" smtClean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В </a:t>
                      </a:r>
                      <a:r>
                        <a:rPr lang="ru-RU" sz="1300" baseline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теч</a:t>
                      </a:r>
                      <a:r>
                        <a:rPr lang="ru-RU" sz="13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. 120 мин доставлено  - </a:t>
                      </a:r>
                      <a:r>
                        <a:rPr lang="ru-RU" sz="13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291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В </a:t>
                      </a:r>
                      <a:r>
                        <a:rPr lang="ru-RU" sz="13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теч</a:t>
                      </a:r>
                      <a:r>
                        <a:rPr lang="ru-RU" sz="13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. 12 часов</a:t>
                      </a:r>
                      <a:r>
                        <a:rPr lang="ru-RU" sz="13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1300" baseline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санавиацией</a:t>
                      </a:r>
                      <a:r>
                        <a:rPr lang="ru-RU" sz="13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13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из ЦРБ -</a:t>
                      </a:r>
                      <a:r>
                        <a:rPr lang="ru-RU" sz="13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13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70 </a:t>
                      </a:r>
                      <a:endParaRPr lang="ru-RU" sz="13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614" marR="7614" marT="5583" marB="0" anchor="ctr"/>
                </a:tc>
              </a:tr>
              <a:tr h="9067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2</a:t>
                      </a:r>
                      <a:endParaRPr lang="ru-RU" sz="13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614" marR="7614" marT="558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Доля пациентов, которым проведено  ЧКВ  по показаниям</a:t>
                      </a:r>
                      <a:endParaRPr lang="ru-RU" sz="13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0152" marR="10152" marT="761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100%</a:t>
                      </a:r>
                      <a:endParaRPr lang="ru-RU" sz="13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614" marR="7614" marT="558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88,6%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В центр ЧКВ доставлено 361 пациентов из них 320 проведено первичное ЧКВ.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41 (11,4 %) - письменный отказ от ЧКВ</a:t>
                      </a:r>
                      <a:endParaRPr lang="ru-RU" sz="13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614" marR="7614" marT="5583" marB="0" anchor="ctr"/>
                </a:tc>
              </a:tr>
              <a:tr h="4484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3</a:t>
                      </a:r>
                      <a:endParaRPr lang="ru-RU" sz="13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614" marR="7614" marT="558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Доля выполненных тромболизисов во время обслуживания СМП (по показаниям)</a:t>
                      </a:r>
                      <a:endParaRPr lang="ru-RU" sz="13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0152" marR="10152" marT="761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90</a:t>
                      </a:r>
                      <a:r>
                        <a:rPr lang="ru-RU" sz="13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%</a:t>
                      </a:r>
                      <a:endParaRPr lang="ru-RU" sz="1300" dirty="0" smtClean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14" marR="7614" marT="558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86,6%</a:t>
                      </a:r>
                      <a:endParaRPr lang="ru-RU" sz="13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14" marR="7614" marT="5583" marB="0" anchor="ctr"/>
                </a:tc>
              </a:tr>
              <a:tr h="4484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4</a:t>
                      </a:r>
                      <a:endParaRPr lang="ru-RU" sz="13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614" marR="7614" marT="5583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Доля  охвата пациентов ВЧ-</a:t>
                      </a:r>
                      <a:r>
                        <a:rPr lang="ru-RU" sz="1300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тропониновым</a:t>
                      </a:r>
                      <a:r>
                        <a:rPr lang="ru-RU" sz="13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13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тестом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(количественным </a:t>
                      </a:r>
                      <a:r>
                        <a:rPr lang="ru-RU" sz="13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методом)</a:t>
                      </a:r>
                      <a:endParaRPr lang="ru-RU" sz="13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0152" marR="10152" marT="7614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100%</a:t>
                      </a:r>
                      <a:endParaRPr lang="ru-RU" sz="13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614" marR="7614" marT="5583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100%</a:t>
                      </a:r>
                      <a:endParaRPr lang="ru-RU" sz="13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614" marR="7614" marT="5583" marB="0" anchor="ctr">
                    <a:solidFill>
                      <a:schemeClr val="accent3"/>
                    </a:solidFill>
                  </a:tcPr>
                </a:tc>
              </a:tr>
              <a:tr h="6766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5</a:t>
                      </a:r>
                      <a:endParaRPr lang="ru-RU" sz="13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614" marR="7614" marT="5583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Смертность от острого инфаркта миокарда</a:t>
                      </a:r>
                      <a:endParaRPr lang="ru-RU" sz="13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0152" marR="10152" marT="7614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0 на 100 тыс. населения</a:t>
                      </a:r>
                      <a:endParaRPr lang="ru-RU" sz="13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614" marR="7614" marT="5583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3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3,6 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3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отмечается снижение смертности </a:t>
                      </a:r>
                      <a:r>
                        <a:rPr lang="ru-RU" sz="13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от ОИМ на 59% в сравнении с аналогичным периодом  2015 г - 8,8. РК – 13,8</a:t>
                      </a:r>
                      <a:endParaRPr lang="ru-RU" sz="13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14" marR="7614" marT="5583" marB="0" anchor="ctr">
                    <a:solidFill>
                      <a:schemeClr val="accent3"/>
                    </a:solidFill>
                  </a:tcPr>
                </a:tc>
              </a:tr>
              <a:tr h="927562"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kern="1200" dirty="0">
                          <a:effectLst/>
                        </a:rPr>
                        <a:t>6</a:t>
                      </a:r>
                      <a:endParaRPr lang="ru-RU" sz="13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7614" marR="7614" marT="5583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Своевременное прибытие бригады СМП </a:t>
                      </a:r>
                      <a:r>
                        <a:rPr lang="kk-KZ" sz="13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(Соотношение количеств </a:t>
                      </a:r>
                      <a:r>
                        <a:rPr lang="kk-KZ" sz="13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случаев прибытия бригады СМП в </a:t>
                      </a:r>
                      <a:r>
                        <a:rPr lang="kk-KZ" sz="13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течении 15 минут </a:t>
                      </a:r>
                      <a:r>
                        <a:rPr lang="kk-KZ" sz="13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к </a:t>
                      </a:r>
                      <a:r>
                        <a:rPr lang="kk-KZ" sz="13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общему количеству </a:t>
                      </a:r>
                      <a:r>
                        <a:rPr lang="kk-KZ" sz="13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вызовов (для </a:t>
                      </a:r>
                      <a:r>
                        <a:rPr lang="kk-KZ" sz="13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населения </a:t>
                      </a:r>
                      <a:r>
                        <a:rPr lang="kk-KZ" sz="13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свыше 10 000</a:t>
                      </a:r>
                      <a:r>
                        <a:rPr lang="kk-KZ" sz="13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)</a:t>
                      </a:r>
                      <a:endParaRPr lang="ru-RU" sz="13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10152" marR="10152" marT="7614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100%</a:t>
                      </a:r>
                      <a:endParaRPr lang="ru-RU" sz="13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7614" marR="7614" marT="5583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2016 </a:t>
                      </a:r>
                      <a:r>
                        <a:rPr lang="ru-RU" sz="13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– </a:t>
                      </a:r>
                      <a:r>
                        <a:rPr lang="ru-RU" sz="13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100%</a:t>
                      </a: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Всего ОКС 443</a:t>
                      </a:r>
                      <a:endParaRPr lang="ru-RU" sz="13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14" marR="7614" marT="5583" marB="0" anchor="ctr">
                    <a:solidFill>
                      <a:schemeClr val="accent3"/>
                    </a:solidFill>
                  </a:tcPr>
                </a:tc>
              </a:tr>
              <a:tr h="142524"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kern="1200" dirty="0">
                          <a:effectLst/>
                        </a:rPr>
                        <a:t>7</a:t>
                      </a:r>
                      <a:endParaRPr lang="ru-RU" sz="13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7614" marR="7614" marT="5583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Показатель догоспитальной летальности</a:t>
                      </a:r>
                      <a:endParaRPr lang="ru-RU" sz="13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10152" marR="10152" marT="7614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3,5%</a:t>
                      </a:r>
                      <a:endParaRPr lang="ru-RU" sz="13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7614" marR="7614" marT="5583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2016 – 1,8%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300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всего ОКС 443, </a:t>
                      </a:r>
                      <a:r>
                        <a:rPr lang="kk-KZ" sz="13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смерть до прибытия СМП  4, при оказании помощи</a:t>
                      </a:r>
                      <a:r>
                        <a:rPr lang="kk-KZ" sz="1300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4</a:t>
                      </a:r>
                      <a:endParaRPr lang="ru-RU" sz="13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14" marR="7614" marT="5583" marB="0" anchor="ctr"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587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04056"/>
          </a:xfrm>
          <a:noFill/>
          <a:ln w="28575">
            <a:noFill/>
            <a:prstDash val="solid"/>
          </a:ln>
        </p:spPr>
        <p:txBody>
          <a:bodyPr>
            <a:normAutofit fontScale="90000"/>
          </a:bodyPr>
          <a:lstStyle/>
          <a:p>
            <a:pPr algn="ctr"/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Дооснащение мед оборудованием на общую сумму  </a:t>
            </a:r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164 861 600 тенге </a:t>
            </a:r>
            <a:r>
              <a:rPr lang="kk-KZ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(13 единиц)</a:t>
            </a:r>
            <a:endParaRPr lang="ru-RU" sz="16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/>
          </p:nvPr>
        </p:nvGraphicFramePr>
        <p:xfrm>
          <a:off x="457201" y="1052736"/>
          <a:ext cx="8003232" cy="426720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787306"/>
                <a:gridCol w="2099179"/>
                <a:gridCol w="721593"/>
                <a:gridCol w="1246387"/>
                <a:gridCol w="983989"/>
                <a:gridCol w="2164778"/>
              </a:tblGrid>
              <a:tr h="177207">
                <a:tc rowSpan="2">
                  <a:txBody>
                    <a:bodyPr/>
                    <a:lstStyle/>
                    <a:p>
                      <a:r>
                        <a:rPr lang="ru-RU" sz="1400" dirty="0" smtClean="0"/>
                        <a:t>Организация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1461" marR="101461"/>
                </a:tc>
                <a:tc rowSpan="2">
                  <a:txBody>
                    <a:bodyPr/>
                    <a:lstStyle/>
                    <a:p>
                      <a:r>
                        <a:rPr lang="ru-RU" sz="1400" dirty="0" smtClean="0"/>
                        <a:t>Оборудование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1461" marR="101461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2016 год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marL="101461" marR="101461"/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Источник финансирования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1461" marR="101461"/>
                </a:tc>
              </a:tr>
              <a:tr h="19689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план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1461" marR="101461"/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/>
                        <a:t>Примечание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1461" marR="101461"/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0380">
                <a:tc rowSpan="6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ООД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1461" marR="101461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/>
                        <a:t>Комплекс </a:t>
                      </a:r>
                      <a:r>
                        <a:rPr lang="ru-RU" sz="1400" dirty="0" err="1" smtClean="0"/>
                        <a:t>обрудования</a:t>
                      </a:r>
                      <a:r>
                        <a:rPr lang="ru-RU" sz="1400" dirty="0" smtClean="0"/>
                        <a:t> для гистологической и </a:t>
                      </a:r>
                      <a:r>
                        <a:rPr lang="ru-RU" sz="1400" dirty="0" err="1" smtClean="0"/>
                        <a:t>имунногистохимической</a:t>
                      </a:r>
                      <a:r>
                        <a:rPr lang="ru-RU" sz="1400" baseline="0" dirty="0" smtClean="0"/>
                        <a:t> лаборатории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1461" marR="101461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1-комплект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1461" marR="101461"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1461" marR="101461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 этапе поставки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1461" marR="101461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Местный бюджет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1461" marR="101461"/>
                </a:tc>
              </a:tr>
              <a:tr h="196897">
                <a:tc v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Биохим.анализатор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1461" marR="101461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1461" marR="101461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поставлена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1461" marR="101461"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1461" marR="101461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Спонсор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1461" marR="101461"/>
                </a:tc>
              </a:tr>
              <a:tr h="334725">
                <a:tc v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Коагулометр</a:t>
                      </a:r>
                      <a:r>
                        <a:rPr lang="ru-RU" sz="1400" dirty="0" smtClean="0"/>
                        <a:t> порт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1461" marR="101461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1461" marR="101461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поставлена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1461" marR="101461"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1461" marR="101461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Республиканский</a:t>
                      </a:r>
                      <a:r>
                        <a:rPr lang="ru-RU" sz="1400" baseline="0" dirty="0" smtClean="0"/>
                        <a:t> бюджет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1461" marR="101461"/>
                </a:tc>
              </a:tr>
              <a:tr h="334725">
                <a:tc v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Видеоколоноскоп</a:t>
                      </a:r>
                      <a:r>
                        <a:rPr lang="ru-RU" sz="1400" dirty="0" smtClean="0"/>
                        <a:t> с гастроскопом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1461" marR="101461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1461" marR="101461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поставлена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1461" marR="101461"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1461" marR="101461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Спонсор</a:t>
                      </a:r>
                      <a:r>
                        <a:rPr lang="ru-RU" sz="1400" baseline="0" dirty="0" smtClean="0"/>
                        <a:t> 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1461" marR="101461"/>
                </a:tc>
              </a:tr>
              <a:tr h="334725">
                <a:tc v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Комплекс</a:t>
                      </a:r>
                      <a:r>
                        <a:rPr lang="ru-RU" sz="1400" baseline="0" dirty="0" smtClean="0"/>
                        <a:t>  МТ для ОРИТ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1461" marR="101461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1461" marR="101461"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поставлена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1461" marR="101461"/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1461" marR="101461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Республиканский</a:t>
                      </a:r>
                      <a:r>
                        <a:rPr lang="ru-RU" sz="1400" baseline="0" dirty="0" smtClean="0"/>
                        <a:t> бюджет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1461" marR="101461"/>
                </a:tc>
              </a:tr>
              <a:tr h="334725">
                <a:tc v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Эндовидеохирургический комплекс и ИМН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1461" marR="101461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1461" marR="101461"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поставлена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1461" marR="101461"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1461" marR="101461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Собственные средства 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1461" marR="101461"/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40</a:t>
            </a:fld>
            <a:endParaRPr lang="ru-RU" dirty="0"/>
          </a:p>
        </p:txBody>
      </p:sp>
      <p:sp>
        <p:nvSpPr>
          <p:cNvPr id="7" name="Текст 4"/>
          <p:cNvSpPr txBox="1">
            <a:spLocks/>
          </p:cNvSpPr>
          <p:nvPr/>
        </p:nvSpPr>
        <p:spPr>
          <a:xfrm>
            <a:off x="323528" y="5489848"/>
            <a:ext cx="8496944" cy="136815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anchor="t">
            <a:normAutofit fontScale="92500"/>
          </a:bodyPr>
          <a:lstStyle>
            <a:lvl1pPr marL="45720" indent="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21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7350" indent="-342900" algn="just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rgbClr val="FF0000"/>
                </a:solidFill>
              </a:rPr>
              <a:t>Оснащение медицинской техникой стоимостью от 5 млн т. до 100 млн т. через ТОО «КАЗМЕДТЕХ» на условиях лизинга на 2017 </a:t>
            </a:r>
            <a:r>
              <a:rPr lang="ru-RU" dirty="0">
                <a:solidFill>
                  <a:srgbClr val="FF0000"/>
                </a:solidFill>
              </a:rPr>
              <a:t>год </a:t>
            </a:r>
            <a:r>
              <a:rPr lang="ru-RU" dirty="0" smtClean="0">
                <a:solidFill>
                  <a:srgbClr val="FF0000"/>
                </a:solidFill>
              </a:rPr>
              <a:t>по Дорожной </a:t>
            </a:r>
            <a:r>
              <a:rPr lang="ru-RU" dirty="0">
                <a:solidFill>
                  <a:srgbClr val="FF0000"/>
                </a:solidFill>
              </a:rPr>
              <a:t>карте  по онкологии на 8 единиц медицинской техники на общую сумму 244 999 </a:t>
            </a:r>
            <a:r>
              <a:rPr lang="ru-RU" dirty="0" smtClean="0">
                <a:solidFill>
                  <a:srgbClr val="FF0000"/>
                </a:solidFill>
              </a:rPr>
              <a:t>275 согласован с ТОО «КАЗМЕДТЕХ»</a:t>
            </a:r>
          </a:p>
          <a:p>
            <a:pPr marL="388620" indent="-342900" algn="just">
              <a:buClr>
                <a:srgbClr val="FF0000"/>
              </a:buClr>
              <a:buFont typeface="Wingdings" panose="05000000000000000000" pitchFamily="2" charset="2"/>
              <a:buChar char="v"/>
            </a:pP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59673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5848220"/>
              </p:ext>
            </p:extLst>
          </p:nvPr>
        </p:nvGraphicFramePr>
        <p:xfrm>
          <a:off x="107504" y="116633"/>
          <a:ext cx="8856983" cy="6641787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656184"/>
                <a:gridCol w="1008112"/>
                <a:gridCol w="648072"/>
                <a:gridCol w="936104"/>
                <a:gridCol w="864096"/>
                <a:gridCol w="1008112"/>
                <a:gridCol w="720080"/>
                <a:gridCol w="916336"/>
                <a:gridCol w="1099887"/>
              </a:tblGrid>
              <a:tr h="501665">
                <a:tc gridSpan="9"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Укомплектованность кадрами по </a:t>
                      </a:r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Дорожной карте по внедрению интегрированной модели управления онкологическими заболеваниями по </a:t>
                      </a:r>
                      <a:r>
                        <a:rPr lang="en-US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I</a:t>
                      </a:r>
                      <a:r>
                        <a:rPr lang="kk-KZ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уровню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87421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Врач-маммолог</a:t>
                      </a:r>
                      <a:endParaRPr lang="ru-RU" sz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Врач-онколог </a:t>
                      </a:r>
                      <a:endParaRPr lang="ru-RU" sz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90823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Выделенный штат</a:t>
                      </a:r>
                      <a:endParaRPr lang="ru-RU" sz="12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заняты</a:t>
                      </a:r>
                      <a:endParaRPr lang="ru-RU" sz="12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потребность</a:t>
                      </a:r>
                      <a:endParaRPr lang="ru-RU" sz="1200" dirty="0" smtClean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  <a:p>
                      <a:pPr algn="ctr"/>
                      <a:endParaRPr lang="ru-RU" sz="1200" b="1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укомплектовано</a:t>
                      </a:r>
                      <a:endParaRPr lang="ru-RU" sz="1200" b="1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Выделенный штат</a:t>
                      </a:r>
                      <a:endParaRPr lang="ru-RU" sz="12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заняты</a:t>
                      </a:r>
                    </a:p>
                    <a:p>
                      <a:pPr algn="ctr"/>
                      <a:endParaRPr lang="ru-RU" sz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потребность</a:t>
                      </a:r>
                      <a:endParaRPr lang="ru-RU" sz="1200" dirty="0" smtClean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  <a:p>
                      <a:pPr algn="ctr"/>
                      <a:endParaRPr lang="ru-RU" sz="1200" b="1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укомплектовано</a:t>
                      </a:r>
                      <a:endParaRPr lang="ru-RU" sz="1200" b="1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619704"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Актауская городская поликлиника №1</a:t>
                      </a:r>
                      <a:endParaRPr lang="ru-RU" sz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2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2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619704"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Актауская</a:t>
                      </a:r>
                      <a:r>
                        <a:rPr lang="kk-KZ" sz="120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городская поликлиника №2</a:t>
                      </a:r>
                      <a:endParaRPr lang="ru-RU" sz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2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619704"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Жанаозенская городская поликлиника №1</a:t>
                      </a:r>
                      <a:endParaRPr lang="ru-RU" sz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2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2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619704"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Жанаозенская</a:t>
                      </a:r>
                      <a:r>
                        <a:rPr lang="kk-KZ" sz="120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городская поликлиника №2</a:t>
                      </a:r>
                      <a:endParaRPr lang="ru-RU" sz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95097"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Бейнеуская</a:t>
                      </a:r>
                      <a:r>
                        <a:rPr lang="kk-KZ" sz="120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РП</a:t>
                      </a:r>
                      <a:endParaRPr lang="ru-RU" sz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95097"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Каракиянская ЦРБ</a:t>
                      </a:r>
                      <a:endParaRPr lang="ru-RU" sz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95097"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Жетыйбайская</a:t>
                      </a:r>
                      <a:r>
                        <a:rPr lang="kk-KZ" sz="120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СБ</a:t>
                      </a:r>
                      <a:endParaRPr lang="ru-RU" sz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95097"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Мангистауская ЦРБ</a:t>
                      </a:r>
                      <a:endParaRPr lang="ru-RU" sz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95097"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Мунайлинская</a:t>
                      </a:r>
                      <a:r>
                        <a:rPr lang="kk-KZ" sz="120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ЦРБ</a:t>
                      </a:r>
                      <a:endParaRPr lang="ru-RU" sz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2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2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42646"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Тупкараганская</a:t>
                      </a:r>
                      <a:r>
                        <a:rPr lang="kk-KZ" sz="120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ЦРБ</a:t>
                      </a:r>
                      <a:endParaRPr lang="ru-RU" sz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03863"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Всего:</a:t>
                      </a:r>
                      <a:endParaRPr lang="ru-RU" sz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14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65992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800770"/>
              </p:ext>
            </p:extLst>
          </p:nvPr>
        </p:nvGraphicFramePr>
        <p:xfrm>
          <a:off x="107504" y="188640"/>
          <a:ext cx="8856984" cy="6339168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032448"/>
                <a:gridCol w="1944216"/>
                <a:gridCol w="2880320"/>
              </a:tblGrid>
              <a:tr h="380075"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Укомплектованность кадрами по Дорожной карте по внедрению интегрированной модели управления онкологическими заболеваниями по I</a:t>
                      </a:r>
                      <a:r>
                        <a:rPr lang="en-US" sz="1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I</a:t>
                      </a:r>
                      <a:r>
                        <a:rPr lang="ru-RU" sz="1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уровню</a:t>
                      </a:r>
                      <a:endParaRPr lang="ru-RU" sz="1400" dirty="0" smtClean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8032"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Областной онкологический</a:t>
                      </a:r>
                      <a:r>
                        <a:rPr lang="ru-RU" sz="1400" baseline="0" dirty="0" smtClean="0"/>
                        <a:t> диспансер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61162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/>
                        <a:t>потребность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/>
                        <a:t>укомплектовано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6116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хирург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/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/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6116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/>
                        <a:t>химиотерапевт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/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/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6116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радиолог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/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/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6116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/>
                        <a:t>цитолог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/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/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6116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/>
                        <a:t>патоморфолог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/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/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6116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/>
                        <a:t>эндоскопист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/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/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2131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/>
                        <a:t>онкогинеколог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/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/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6116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/>
                        <a:t>маммолог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/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/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4824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Реаниматолог-анестезиолог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/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/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0287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Медицинский физик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/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/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0170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Инженер по обслуживанию луч</a:t>
                      </a:r>
                      <a:r>
                        <a:rPr lang="kk-KZ" sz="1400" dirty="0" smtClean="0"/>
                        <a:t>.аппарата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/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/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01703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/>
                        <a:t>Врач-статист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/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/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01703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/>
                        <a:t>Всего: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/>
                        <a:t>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/>
                        <a:t>7 (+7,</a:t>
                      </a:r>
                      <a:r>
                        <a:rPr lang="kk-KZ" sz="1400" baseline="0" dirty="0" smtClean="0"/>
                        <a:t> в том числе </a:t>
                      </a:r>
                      <a:r>
                        <a:rPr lang="kk-KZ" sz="1400" dirty="0" smtClean="0"/>
                        <a:t>1 хирург,  1 патоморфолог, 1 эндоскопист, 1 маммолог, 1 реаниматолог-анестезиолог, 2 врача статиста)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507708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256" y="1260821"/>
            <a:ext cx="871855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95536" y="337491"/>
            <a:ext cx="85672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В </a:t>
            </a:r>
            <a:r>
              <a:rPr lang="ru-RU" b="1" dirty="0" err="1" smtClean="0">
                <a:solidFill>
                  <a:schemeClr val="bg2">
                    <a:lumMod val="25000"/>
                  </a:schemeClr>
                </a:solidFill>
              </a:rPr>
              <a:t>тренинговом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 центре АГП №2 обучены 299 специалистов организаций ПМСП по вопросам </a:t>
            </a:r>
            <a:r>
              <a:rPr lang="ru-RU" b="1" dirty="0" err="1" smtClean="0">
                <a:solidFill>
                  <a:schemeClr val="bg2">
                    <a:lumMod val="25000"/>
                  </a:schemeClr>
                </a:solidFill>
              </a:rPr>
              <a:t>онконасторожности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 и раннего выявления онкологических больных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41162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13375755"/>
              </p:ext>
            </p:extLst>
          </p:nvPr>
        </p:nvGraphicFramePr>
        <p:xfrm>
          <a:off x="0" y="692696"/>
          <a:ext cx="4499991" cy="568869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65515"/>
                <a:gridCol w="4034476"/>
              </a:tblGrid>
              <a:tr h="33005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Проблемы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0625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Рост запущенных</a:t>
                      </a:r>
                      <a:r>
                        <a:rPr lang="ru-RU" sz="14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случаев и смертности по локализациям желудок, пищевод , легкие</a:t>
                      </a:r>
                    </a:p>
                    <a:p>
                      <a:endParaRPr lang="ru-RU" sz="1400" baseline="0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  <a:p>
                      <a:endParaRPr lang="ru-RU" sz="1400" baseline="0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  <a:p>
                      <a:endParaRPr lang="ru-RU" sz="1400" baseline="0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  <a:p>
                      <a:endParaRPr lang="ru-RU" sz="1400" baseline="0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01693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2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Отсутствие</a:t>
                      </a:r>
                      <a:r>
                        <a:rPr lang="ru-RU" sz="14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 собственной </a:t>
                      </a:r>
                      <a:r>
                        <a:rPr lang="ru-RU" sz="1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гистологической</a:t>
                      </a:r>
                      <a:r>
                        <a:rPr lang="ru-RU" sz="14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и </a:t>
                      </a:r>
                      <a:r>
                        <a:rPr lang="ru-RU" sz="1400" baseline="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имунногистохимической</a:t>
                      </a:r>
                      <a:r>
                        <a:rPr lang="ru-RU" sz="14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лаборатории с экспресс лабораторией</a:t>
                      </a:r>
                    </a:p>
                    <a:p>
                      <a:pPr algn="just"/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93545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3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Дефицит онкологов на уровне ПМСП</a:t>
                      </a:r>
                      <a:r>
                        <a:rPr lang="ru-RU" sz="14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: онкологов – 7, </a:t>
                      </a:r>
                      <a:r>
                        <a:rPr lang="ru-RU" sz="1400" baseline="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маммологов</a:t>
                      </a:r>
                      <a:r>
                        <a:rPr lang="ru-RU" sz="14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-10 и цитологи-1, рентгенологи-1 и эндоскописты-1</a:t>
                      </a:r>
                    </a:p>
                    <a:p>
                      <a:pPr algn="just"/>
                      <a:r>
                        <a:rPr lang="ru-RU" sz="14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На  уровне ООД:  1- </a:t>
                      </a:r>
                      <a:r>
                        <a:rPr lang="ru-RU" sz="1400" baseline="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онкогинеколог</a:t>
                      </a:r>
                      <a:endParaRPr lang="ru-RU" sz="1400" baseline="0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  <a:p>
                      <a:pPr algn="just"/>
                      <a:endParaRPr lang="ru-RU" sz="1400" baseline="0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  <a:p>
                      <a:pPr algn="just"/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0129616"/>
              </p:ext>
            </p:extLst>
          </p:nvPr>
        </p:nvGraphicFramePr>
        <p:xfrm>
          <a:off x="4572000" y="692696"/>
          <a:ext cx="4464496" cy="5663234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464496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Пути решения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431504">
                <a:tc>
                  <a:txBody>
                    <a:bodyPr/>
                    <a:lstStyle/>
                    <a:p>
                      <a:pPr marL="285750" indent="-285750" algn="just">
                        <a:buFont typeface="Wingdings" pitchFamily="2" charset="2"/>
                        <a:buChar char="Ø"/>
                      </a:pPr>
                      <a:r>
                        <a:rPr lang="ru-RU" sz="1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С </a:t>
                      </a:r>
                      <a:r>
                        <a:rPr lang="ru-RU" sz="14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2017 года - внедрение </a:t>
                      </a:r>
                      <a:r>
                        <a:rPr lang="ru-RU" sz="1400" baseline="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скрининговых</a:t>
                      </a:r>
                      <a:r>
                        <a:rPr lang="ru-RU" sz="14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исследований по раннему выявлению рака пищевода и желудка 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Ø"/>
                      </a:pPr>
                      <a:r>
                        <a:rPr lang="ru-RU" sz="14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По ЗНО легких подготовлен  клинико-экономический анализ по проведению рентгеновских исследований в возрастной категории населения 50-70 лет и в результате чего прогнозируется снижение смертности на 4,2%.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054722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ru-RU" sz="1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На оснащение  лаборатории из МБ выделено 92</a:t>
                      </a:r>
                      <a:r>
                        <a:rPr lang="ru-RU" sz="14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млн. т.,  открытие лаборатории планируется в</a:t>
                      </a:r>
                      <a:r>
                        <a:rPr lang="ru-RU" sz="14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декабря 2016 года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872208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ru-RU" sz="1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Переподготовка</a:t>
                      </a:r>
                      <a:r>
                        <a:rPr lang="ru-RU" sz="14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специалистов</a:t>
                      </a:r>
                    </a:p>
                    <a:p>
                      <a:endParaRPr lang="ru-RU" sz="1400" baseline="0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endParaRPr lang="ru-RU" sz="1400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ru-RU" sz="1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Приглашение  квалифицированных специалистов из других регионов   </a:t>
                      </a:r>
                      <a:endParaRPr lang="ru-RU" sz="1400" baseline="0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44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6096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ыноска со стрелкой вниз 2"/>
          <p:cNvSpPr/>
          <p:nvPr/>
        </p:nvSpPr>
        <p:spPr>
          <a:xfrm>
            <a:off x="5868144" y="1268760"/>
            <a:ext cx="2861490" cy="36004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04664"/>
            <a:ext cx="8229600" cy="571504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latin typeface="+mn-lt"/>
              </a:rPr>
              <a:t>Заболеваемость БСК</a:t>
            </a:r>
            <a:endParaRPr lang="ru-RU" sz="2000" b="1" dirty="0">
              <a:latin typeface="+mn-lt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464311"/>
              </p:ext>
            </p:extLst>
          </p:nvPr>
        </p:nvGraphicFramePr>
        <p:xfrm>
          <a:off x="0" y="908720"/>
          <a:ext cx="914400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00034" y="4869160"/>
            <a:ext cx="85725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C00000"/>
                </a:solidFill>
              </a:rPr>
              <a:t>По </a:t>
            </a:r>
            <a:r>
              <a:rPr lang="ru-RU" sz="1600" dirty="0">
                <a:solidFill>
                  <a:srgbClr val="C00000"/>
                </a:solidFill>
              </a:rPr>
              <a:t>заболеваемости </a:t>
            </a:r>
            <a:r>
              <a:rPr lang="ru-RU" sz="1600" dirty="0" smtClean="0">
                <a:solidFill>
                  <a:srgbClr val="C00000"/>
                </a:solidFill>
              </a:rPr>
              <a:t>БСК в Республике область занимает 14 место </a:t>
            </a:r>
          </a:p>
          <a:p>
            <a:pPr algn="just"/>
            <a:endParaRPr lang="ru-RU" sz="1600" dirty="0" smtClean="0">
              <a:solidFill>
                <a:srgbClr val="C00000"/>
              </a:solidFill>
            </a:endParaRPr>
          </a:p>
          <a:p>
            <a:pPr algn="just"/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Причина роста заболеваемости</a:t>
            </a:r>
          </a:p>
          <a:p>
            <a:pPr marL="342900" indent="-342900" algn="just">
              <a:buAutoNum type="arabicPeriod"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Налажена работа по своевременной актуализации базы данных «АИС» поликлиника.</a:t>
            </a:r>
          </a:p>
          <a:p>
            <a:pPr marL="342900" indent="-342900" algn="just">
              <a:buAutoNum type="arabicPeriod"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Улучшена  диагностика  первичного выявления ИБС и АГ  на уровне организаций ПМСП.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28638" y="1071546"/>
            <a:ext cx="8615362" cy="2214578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2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3771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Выноска со стрелкой вниз 7"/>
          <p:cNvSpPr/>
          <p:nvPr/>
        </p:nvSpPr>
        <p:spPr>
          <a:xfrm>
            <a:off x="1259632" y="998968"/>
            <a:ext cx="4536504" cy="552694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4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latin typeface="+mn-lt"/>
              </a:rPr>
              <a:t>Смертность от БСК</a:t>
            </a:r>
            <a:br>
              <a:rPr lang="ru-RU" sz="2800" b="1" dirty="0" smtClean="0">
                <a:latin typeface="+mn-lt"/>
              </a:rPr>
            </a:br>
            <a:endParaRPr lang="ru-RU" sz="28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309320"/>
            <a:ext cx="8784976" cy="40867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1600" dirty="0" smtClean="0">
                <a:solidFill>
                  <a:srgbClr val="C00000"/>
                </a:solidFill>
              </a:rPr>
              <a:t>По показателям смертности от БСК  </a:t>
            </a:r>
            <a:r>
              <a:rPr lang="ru-RU" sz="1600" dirty="0" err="1" smtClean="0">
                <a:solidFill>
                  <a:srgbClr val="C00000"/>
                </a:solidFill>
              </a:rPr>
              <a:t>Мангистауская</a:t>
            </a:r>
            <a:r>
              <a:rPr lang="ru-RU" sz="1600" dirty="0" smtClean="0">
                <a:solidFill>
                  <a:srgbClr val="C00000"/>
                </a:solidFill>
              </a:rPr>
              <a:t> область по РК на 16 месте.</a:t>
            </a:r>
            <a:endParaRPr lang="ru-RU" sz="1600" dirty="0">
              <a:solidFill>
                <a:srgbClr val="FF0000"/>
              </a:solidFill>
            </a:endParaRPr>
          </a:p>
        </p:txBody>
      </p:sp>
      <p:graphicFrame>
        <p:nvGraphicFramePr>
          <p:cNvPr id="5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9172539"/>
              </p:ext>
            </p:extLst>
          </p:nvPr>
        </p:nvGraphicFramePr>
        <p:xfrm>
          <a:off x="-108520" y="908720"/>
          <a:ext cx="9001156" cy="4262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2052971"/>
              </p:ext>
            </p:extLst>
          </p:nvPr>
        </p:nvGraphicFramePr>
        <p:xfrm>
          <a:off x="647564" y="5171400"/>
          <a:ext cx="7848871" cy="113792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217928"/>
                <a:gridCol w="608964"/>
                <a:gridCol w="676627"/>
                <a:gridCol w="676627"/>
                <a:gridCol w="676627"/>
                <a:gridCol w="676627"/>
                <a:gridCol w="676627"/>
                <a:gridCol w="676627"/>
                <a:gridCol w="676627"/>
                <a:gridCol w="676627"/>
                <a:gridCol w="608963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n-lt"/>
                        </a:rPr>
                        <a:t>Область</a:t>
                      </a:r>
                      <a:endParaRPr lang="ru-RU" sz="1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n-lt"/>
                        </a:rPr>
                        <a:t>АГП</a:t>
                      </a:r>
                      <a:r>
                        <a:rPr lang="ru-RU" sz="1000" baseline="0" dirty="0" smtClean="0">
                          <a:latin typeface="+mn-lt"/>
                        </a:rPr>
                        <a:t> 1</a:t>
                      </a:r>
                      <a:endParaRPr lang="ru-RU" sz="1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n-lt"/>
                        </a:rPr>
                        <a:t>АГП 2 </a:t>
                      </a:r>
                      <a:endParaRPr lang="ru-RU" sz="1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n-lt"/>
                        </a:rPr>
                        <a:t>ЖГП 1 </a:t>
                      </a:r>
                      <a:endParaRPr lang="ru-RU" sz="1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n-lt"/>
                        </a:rPr>
                        <a:t>ЖГП 2</a:t>
                      </a:r>
                      <a:endParaRPr lang="ru-RU" sz="1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n-lt"/>
                        </a:rPr>
                        <a:t>Бейнеу</a:t>
                      </a:r>
                      <a:endParaRPr lang="ru-RU" sz="1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err="1" smtClean="0">
                          <a:latin typeface="+mn-lt"/>
                        </a:rPr>
                        <a:t>Каракия</a:t>
                      </a:r>
                      <a:endParaRPr lang="ru-RU" sz="1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err="1" smtClean="0">
                          <a:latin typeface="+mn-lt"/>
                        </a:rPr>
                        <a:t>Мангистау</a:t>
                      </a:r>
                      <a:endParaRPr lang="ru-RU" sz="1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err="1" smtClean="0">
                          <a:latin typeface="+mn-lt"/>
                        </a:rPr>
                        <a:t>Мунайлы</a:t>
                      </a:r>
                      <a:endParaRPr lang="ru-RU" sz="1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err="1" smtClean="0">
                          <a:latin typeface="+mn-lt"/>
                        </a:rPr>
                        <a:t>Тупкараган</a:t>
                      </a:r>
                      <a:endParaRPr lang="ru-RU" sz="10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+mn-lt"/>
                        </a:rPr>
                        <a:t>2015</a:t>
                      </a:r>
                      <a:endParaRPr lang="ru-RU" sz="10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+mn-lt"/>
                        </a:rPr>
                        <a:t>280</a:t>
                      </a:r>
                      <a:endParaRPr lang="ru-RU" sz="14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+mn-lt"/>
                        </a:rPr>
                        <a:t>2016</a:t>
                      </a:r>
                      <a:endParaRPr lang="ru-RU" sz="10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+mn-lt"/>
                        </a:rPr>
                        <a:t>201</a:t>
                      </a:r>
                      <a:endParaRPr lang="ru-RU" sz="14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671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Выноска со стрелкой вниз 4"/>
          <p:cNvSpPr/>
          <p:nvPr/>
        </p:nvSpPr>
        <p:spPr>
          <a:xfrm>
            <a:off x="2627784" y="976168"/>
            <a:ext cx="6101850" cy="436608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04664"/>
            <a:ext cx="8229600" cy="571504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latin typeface="+mn-lt"/>
              </a:rPr>
              <a:t>Заболеваемость ОИМ</a:t>
            </a:r>
            <a:endParaRPr lang="ru-RU" sz="2000" b="1" dirty="0">
              <a:latin typeface="+mn-lt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4049002"/>
              </p:ext>
            </p:extLst>
          </p:nvPr>
        </p:nvGraphicFramePr>
        <p:xfrm>
          <a:off x="0" y="836712"/>
          <a:ext cx="9036496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477347" y="2348880"/>
            <a:ext cx="8229600" cy="57150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2000" b="1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8554" y="4817450"/>
            <a:ext cx="870794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600" dirty="0" smtClean="0"/>
          </a:p>
          <a:p>
            <a:pPr algn="just"/>
            <a:r>
              <a:rPr lang="ru-RU" sz="1600" b="1" dirty="0" smtClean="0">
                <a:solidFill>
                  <a:schemeClr val="bg2">
                    <a:lumMod val="10000"/>
                  </a:schemeClr>
                </a:solidFill>
              </a:rPr>
              <a:t>Причина роста показателя</a:t>
            </a:r>
          </a:p>
          <a:p>
            <a:pPr marL="342900" indent="-342900" algn="just">
              <a:buAutoNum type="arabicPeriod"/>
            </a:pP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Рост заболеваемости ОИМ обусловлен улучшением диагностики </a:t>
            </a:r>
            <a:r>
              <a:rPr lang="ru-RU" sz="16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и дифференциальной диагностики ОИМ в результате внедрения определения высокочувствительного  тропонина на уровне всех медицинских организаций.</a:t>
            </a:r>
          </a:p>
          <a:p>
            <a:pPr marL="342900" indent="-342900" algn="just">
              <a:buAutoNum type="arabicPeriod"/>
            </a:pP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Привлечение </a:t>
            </a:r>
            <a:r>
              <a:rPr lang="ru-RU" sz="1600" dirty="0">
                <a:solidFill>
                  <a:schemeClr val="bg2">
                    <a:lumMod val="10000"/>
                  </a:schemeClr>
                </a:solidFill>
              </a:rPr>
              <a:t>квалифицированных специалистов в 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отделении </a:t>
            </a:r>
            <a:r>
              <a:rPr lang="ru-RU" sz="1600" dirty="0" err="1" smtClean="0">
                <a:solidFill>
                  <a:schemeClr val="bg2">
                    <a:lumMod val="10000"/>
                  </a:schemeClr>
                </a:solidFill>
              </a:rPr>
              <a:t>кардиореанимации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  </a:t>
            </a:r>
            <a:r>
              <a:rPr lang="ru-RU" sz="1600" dirty="0">
                <a:solidFill>
                  <a:schemeClr val="bg2">
                    <a:lumMod val="10000"/>
                  </a:schemeClr>
                </a:solidFill>
              </a:rPr>
              <a:t>и 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кардиологии МОБ.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405100"/>
              </p:ext>
            </p:extLst>
          </p:nvPr>
        </p:nvGraphicFramePr>
        <p:xfrm>
          <a:off x="477349" y="3856488"/>
          <a:ext cx="8559147" cy="113792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710274"/>
                <a:gridCol w="792088"/>
                <a:gridCol w="792088"/>
                <a:gridCol w="792088"/>
                <a:gridCol w="792088"/>
                <a:gridCol w="792088"/>
                <a:gridCol w="720080"/>
                <a:gridCol w="827388"/>
                <a:gridCol w="798057"/>
                <a:gridCol w="771454"/>
                <a:gridCol w="771454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n-lt"/>
                        </a:rPr>
                        <a:t>Область</a:t>
                      </a:r>
                      <a:endParaRPr lang="ru-RU" sz="1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n-lt"/>
                        </a:rPr>
                        <a:t>АГП</a:t>
                      </a:r>
                      <a:r>
                        <a:rPr lang="ru-RU" sz="1000" baseline="0" dirty="0" smtClean="0">
                          <a:latin typeface="+mn-lt"/>
                        </a:rPr>
                        <a:t> 1</a:t>
                      </a:r>
                      <a:endParaRPr lang="ru-RU" sz="1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n-lt"/>
                        </a:rPr>
                        <a:t>АГП 2 </a:t>
                      </a:r>
                      <a:endParaRPr lang="ru-RU" sz="1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n-lt"/>
                        </a:rPr>
                        <a:t>ЖГП 1 </a:t>
                      </a:r>
                      <a:endParaRPr lang="ru-RU" sz="1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n-lt"/>
                        </a:rPr>
                        <a:t>ЖГП 2</a:t>
                      </a:r>
                      <a:endParaRPr lang="ru-RU" sz="1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n-lt"/>
                        </a:rPr>
                        <a:t>Бейнеу</a:t>
                      </a:r>
                      <a:endParaRPr lang="ru-RU" sz="1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err="1" smtClean="0">
                          <a:latin typeface="+mn-lt"/>
                        </a:rPr>
                        <a:t>Каракия</a:t>
                      </a:r>
                      <a:endParaRPr lang="ru-RU" sz="1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err="1" smtClean="0">
                          <a:latin typeface="+mn-lt"/>
                        </a:rPr>
                        <a:t>Мангистау</a:t>
                      </a:r>
                      <a:endParaRPr lang="ru-RU" sz="1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err="1" smtClean="0">
                          <a:latin typeface="+mn-lt"/>
                        </a:rPr>
                        <a:t>Мунайлы</a:t>
                      </a:r>
                      <a:endParaRPr lang="ru-RU" sz="1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err="1" smtClean="0">
                          <a:latin typeface="+mn-lt"/>
                        </a:rPr>
                        <a:t>Тупкараган</a:t>
                      </a:r>
                      <a:endParaRPr lang="ru-RU" sz="10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+mn-lt"/>
                        </a:rPr>
                        <a:t>2015</a:t>
                      </a:r>
                      <a:endParaRPr lang="ru-RU" sz="10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+mn-lt"/>
                        </a:rPr>
                        <a:t>33</a:t>
                      </a:r>
                      <a:endParaRPr lang="ru-RU" sz="14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+mn-lt"/>
                        </a:rPr>
                        <a:t>2016</a:t>
                      </a:r>
                      <a:endParaRPr lang="ru-RU" sz="10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+mn-lt"/>
                        </a:rPr>
                        <a:t>111</a:t>
                      </a:r>
                      <a:endParaRPr lang="ru-RU" sz="14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071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ыноска со стрелкой вниз 2"/>
          <p:cNvSpPr/>
          <p:nvPr/>
        </p:nvSpPr>
        <p:spPr>
          <a:xfrm>
            <a:off x="1547664" y="915931"/>
            <a:ext cx="4608512" cy="568853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36004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+mn-lt"/>
              </a:rPr>
              <a:t>Смертность от ОИМ</a:t>
            </a:r>
            <a:r>
              <a:rPr lang="ru-RU" sz="3200" b="1" dirty="0" smtClean="0">
                <a:latin typeface="+mn-lt"/>
              </a:rPr>
              <a:t/>
            </a:r>
            <a:br>
              <a:rPr lang="ru-RU" sz="3200" b="1" dirty="0" smtClean="0">
                <a:latin typeface="+mn-lt"/>
              </a:rPr>
            </a:br>
            <a:endParaRPr lang="ru-RU" sz="3200" dirty="0">
              <a:latin typeface="+mn-lt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1904354"/>
              </p:ext>
            </p:extLst>
          </p:nvPr>
        </p:nvGraphicFramePr>
        <p:xfrm>
          <a:off x="107504" y="764704"/>
          <a:ext cx="8856984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354598"/>
              </p:ext>
            </p:extLst>
          </p:nvPr>
        </p:nvGraphicFramePr>
        <p:xfrm>
          <a:off x="333873" y="5015448"/>
          <a:ext cx="8352927" cy="100584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759357"/>
                <a:gridCol w="759357"/>
                <a:gridCol w="759357"/>
                <a:gridCol w="759357"/>
                <a:gridCol w="759357"/>
                <a:gridCol w="759357"/>
                <a:gridCol w="759357"/>
                <a:gridCol w="759357"/>
                <a:gridCol w="759357"/>
                <a:gridCol w="759357"/>
                <a:gridCol w="759357"/>
              </a:tblGrid>
              <a:tr h="340715"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n-lt"/>
                        </a:rPr>
                        <a:t>Область</a:t>
                      </a:r>
                      <a:endParaRPr lang="ru-RU" sz="1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n-lt"/>
                        </a:rPr>
                        <a:t>АГП</a:t>
                      </a:r>
                      <a:r>
                        <a:rPr lang="ru-RU" sz="1000" baseline="0" dirty="0" smtClean="0">
                          <a:latin typeface="+mn-lt"/>
                        </a:rPr>
                        <a:t> 1</a:t>
                      </a:r>
                      <a:endParaRPr lang="ru-RU" sz="1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n-lt"/>
                        </a:rPr>
                        <a:t>АГП 2 </a:t>
                      </a:r>
                      <a:endParaRPr lang="ru-RU" sz="1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n-lt"/>
                        </a:rPr>
                        <a:t>ЖГП 1 </a:t>
                      </a:r>
                      <a:endParaRPr lang="ru-RU" sz="1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n-lt"/>
                        </a:rPr>
                        <a:t>ЖГП 2</a:t>
                      </a:r>
                      <a:endParaRPr lang="ru-RU" sz="1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n-lt"/>
                        </a:rPr>
                        <a:t>Бейнеу</a:t>
                      </a:r>
                      <a:endParaRPr lang="ru-RU" sz="1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err="1" smtClean="0">
                          <a:latin typeface="+mn-lt"/>
                        </a:rPr>
                        <a:t>Каракия</a:t>
                      </a:r>
                      <a:endParaRPr lang="ru-RU" sz="1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err="1" smtClean="0">
                          <a:latin typeface="+mn-lt"/>
                        </a:rPr>
                        <a:t>Мангистау</a:t>
                      </a:r>
                      <a:endParaRPr lang="ru-RU" sz="1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err="1" smtClean="0">
                          <a:latin typeface="+mn-lt"/>
                        </a:rPr>
                        <a:t>Мунайлы</a:t>
                      </a:r>
                      <a:endParaRPr lang="ru-RU" sz="1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err="1" smtClean="0">
                          <a:latin typeface="+mn-lt"/>
                        </a:rPr>
                        <a:t>Тупкараган</a:t>
                      </a:r>
                      <a:endParaRPr lang="ru-RU" sz="1000" dirty="0">
                        <a:latin typeface="+mn-lt"/>
                      </a:endParaRPr>
                    </a:p>
                  </a:txBody>
                  <a:tcPr anchor="ctr"/>
                </a:tc>
              </a:tr>
              <a:tr h="283864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+mn-lt"/>
                        </a:rPr>
                        <a:t>2015</a:t>
                      </a:r>
                      <a:endParaRPr lang="ru-RU" sz="10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+mn-lt"/>
                        </a:rPr>
                        <a:t>31</a:t>
                      </a:r>
                      <a:endParaRPr lang="ru-RU" sz="14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283864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+mn-lt"/>
                        </a:rPr>
                        <a:t>2016</a:t>
                      </a:r>
                      <a:endParaRPr lang="ru-RU" sz="10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+mn-lt"/>
                        </a:rPr>
                        <a:t>14</a:t>
                      </a:r>
                      <a:endParaRPr lang="ru-RU" sz="14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TextBox 1"/>
          <p:cNvSpPr txBox="1"/>
          <p:nvPr/>
        </p:nvSpPr>
        <p:spPr>
          <a:xfrm>
            <a:off x="1691680" y="951935"/>
            <a:ext cx="4846402" cy="345618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srgbClr val="FF0000"/>
                </a:solidFill>
              </a:rPr>
              <a:t>Показатель смертности снизился на 59,1%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4653136"/>
            <a:ext cx="41764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Абсолютное число умерших от ОИМ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4393" y="6156593"/>
            <a:ext cx="88569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Показатель  </a:t>
            </a:r>
            <a:r>
              <a:rPr lang="ru-RU" sz="1600" b="1" dirty="0">
                <a:solidFill>
                  <a:srgbClr val="FF0000"/>
                </a:solidFill>
              </a:rPr>
              <a:t>смертности от острого инфаркта миокарда </a:t>
            </a:r>
            <a:r>
              <a:rPr lang="ru-RU" sz="1600" b="1" dirty="0" smtClean="0">
                <a:solidFill>
                  <a:srgbClr val="FF0000"/>
                </a:solidFill>
              </a:rPr>
              <a:t>область </a:t>
            </a:r>
            <a:r>
              <a:rPr lang="ru-RU" sz="1600" b="1" dirty="0">
                <a:solidFill>
                  <a:srgbClr val="FF0000"/>
                </a:solidFill>
              </a:rPr>
              <a:t>на 16 </a:t>
            </a:r>
            <a:r>
              <a:rPr lang="ru-RU" sz="1600" b="1" dirty="0" smtClean="0">
                <a:solidFill>
                  <a:srgbClr val="FF0000"/>
                </a:solidFill>
              </a:rPr>
              <a:t>месте в  республике</a:t>
            </a:r>
            <a:endParaRPr lang="ru-RU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06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692696"/>
            <a:ext cx="871296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        Снижение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смертности от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ОИМ достигнуто в результате:</a:t>
            </a:r>
          </a:p>
          <a:p>
            <a:pPr algn="just"/>
            <a:endParaRPr lang="ru-RU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1. Внедрение протокола взаимодействия между медицинскими организациями в оказании экстренной медицинской помощи при ОКС (приказ Управления здравоохранения от 12.04.2016 года № 94)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2. Открытие кардиологического блока интенсивной терапии на 8 коек в приемном отделении МОБ.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3. Приглашение квалифицированных 2-х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кардиоанестезиологов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- реаниматологов из Национального научного кардиохирургического центра  г. Астаны в Мангистаускую областную больницу путем обеспечения арендным жильем.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4. Привлечение квалифицированных кардиологов в отделение острой коронарной патологии МОБ. 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5.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Обучения 186 медицинских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работников станции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скорой медицинской помощи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г.Актау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г.Жанаозен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и отделений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скорой медицинской помощи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ЦРБ по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стратегии ведения больных с ОКС на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догоспитальном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этапе с выездом на местах.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6. Улучшение охвата экстренным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стентированием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 сравнении с аналогичным периодом прошлого года на 63% (с 37 до 100). 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  <a:ea typeface="Times New Roman"/>
                <a:cs typeface="Times New Roman"/>
              </a:rPr>
              <a:t>7.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100 % охват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пациентов ВЧ-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тропониновым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тестом (количественным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методом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845352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Кутюр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3432</TotalTime>
  <Words>4459</Words>
  <Application>Microsoft Office PowerPoint</Application>
  <PresentationFormat>Экран (4:3)</PresentationFormat>
  <Paragraphs>1555</Paragraphs>
  <Slides>44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45" baseType="lpstr">
      <vt:lpstr>Городская</vt:lpstr>
      <vt:lpstr>Об исполнении Дорожной карты по внедрению интегрированной модели оказания медицинской помощи при остром инфаркте миокарда, травмах, управления онкологическими заболеваниями и инсультами в Мангистауской области  на 2016-2019 годы по итогам 9 месяцев 2016 года</vt:lpstr>
      <vt:lpstr>Структура доклада</vt:lpstr>
      <vt:lpstr>Дорожная карта по внедрению интегрированной модели оказания медицинской помощи при острым инфаркте миокарда на 2016-2019 годы</vt:lpstr>
      <vt:lpstr>Индикаторы оценки качества внедрения интегрированной модели оказания помощи больным с острым инфарктом миокарда </vt:lpstr>
      <vt:lpstr>Заболеваемость БСК</vt:lpstr>
      <vt:lpstr>Смертность от БСК </vt:lpstr>
      <vt:lpstr>Заболеваемость ОИМ</vt:lpstr>
      <vt:lpstr>Смертность от ОИМ </vt:lpstr>
      <vt:lpstr>Презентация PowerPoint</vt:lpstr>
      <vt:lpstr>Презентация PowerPoint</vt:lpstr>
      <vt:lpstr>Презентация PowerPoint</vt:lpstr>
      <vt:lpstr>Повышение квалификации специалистов </vt:lpstr>
      <vt:lpstr>Проблемные вопросы</vt:lpstr>
      <vt:lpstr>Дорожная карта по внедрению интегрированной модели управления   инсультами на 2016-2019 годы</vt:lpstr>
      <vt:lpstr>Индикаторы  оценки  качества  внедрения интегрированной модели   по оказанию помощи больным с острым инсультом    за  9 месяцев 2016 года</vt:lpstr>
      <vt:lpstr>Заболеваемость ОНМК </vt:lpstr>
      <vt:lpstr>Смертность от ОНМК </vt:lpstr>
      <vt:lpstr>Количество пролеченных случаев  и летальность от ОНМК</vt:lpstr>
      <vt:lpstr>Презентация PowerPoint</vt:lpstr>
      <vt:lpstr>Презентация PowerPoint</vt:lpstr>
      <vt:lpstr> Дооснащение медицинским оборудованием ОНМК на сумму 35 106,0 тыс. тенге</vt:lpstr>
      <vt:lpstr>  </vt:lpstr>
      <vt:lpstr>  </vt:lpstr>
      <vt:lpstr>Повышение квалификации специалистов</vt:lpstr>
      <vt:lpstr>Презентация PowerPoint</vt:lpstr>
      <vt:lpstr>Презентация PowerPoint</vt:lpstr>
      <vt:lpstr>Презентация PowerPoint</vt:lpstr>
      <vt:lpstr>Заболеваемость от  несчастных случаев, травм и отравлений  (на 100 000 населения)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Дорожная карта по внедрению интегрированной модели управления   онкологическими заболеваниями на 2016-2019 годы</vt:lpstr>
      <vt:lpstr>Целевые индикаторы для реализации Дорожной карты по внедрению интегрированной модели онкологическими заболеваниями в Мангистауской области на 2016-2019 годы</vt:lpstr>
      <vt:lpstr>Заболеваемость ЗНО </vt:lpstr>
      <vt:lpstr>Смертность от ЗНО </vt:lpstr>
      <vt:lpstr>Дооснащение мед оборудованием на общую сумму  164 861 600 тенге (13 единиц)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KrotySOFT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Admin</cp:lastModifiedBy>
  <cp:revision>384</cp:revision>
  <cp:lastPrinted>2016-10-20T17:59:09Z</cp:lastPrinted>
  <dcterms:created xsi:type="dcterms:W3CDTF">2016-09-06T05:13:00Z</dcterms:created>
  <dcterms:modified xsi:type="dcterms:W3CDTF">2016-10-22T05:32:12Z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1049-10.1.0.5657</vt:lpwstr>
  </property>
</Properties>
</file>